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6" r:id="rId1"/>
  </p:sldMasterIdLst>
  <p:notesMasterIdLst>
    <p:notesMasterId r:id="rId52"/>
  </p:notesMasterIdLst>
  <p:handoutMasterIdLst>
    <p:handoutMasterId r:id="rId53"/>
  </p:handoutMasterIdLst>
  <p:sldIdLst>
    <p:sldId id="256" r:id="rId2"/>
    <p:sldId id="306" r:id="rId3"/>
    <p:sldId id="259" r:id="rId4"/>
    <p:sldId id="260" r:id="rId5"/>
    <p:sldId id="261" r:id="rId6"/>
    <p:sldId id="271" r:id="rId7"/>
    <p:sldId id="272" r:id="rId8"/>
    <p:sldId id="257" r:id="rId9"/>
    <p:sldId id="262" r:id="rId10"/>
    <p:sldId id="266" r:id="rId11"/>
    <p:sldId id="287" r:id="rId12"/>
    <p:sldId id="274" r:id="rId13"/>
    <p:sldId id="289" r:id="rId14"/>
    <p:sldId id="273" r:id="rId15"/>
    <p:sldId id="288" r:id="rId16"/>
    <p:sldId id="290" r:id="rId17"/>
    <p:sldId id="291" r:id="rId18"/>
    <p:sldId id="299" r:id="rId19"/>
    <p:sldId id="300" r:id="rId20"/>
    <p:sldId id="264" r:id="rId21"/>
    <p:sldId id="276" r:id="rId22"/>
    <p:sldId id="277" r:id="rId23"/>
    <p:sldId id="267" r:id="rId24"/>
    <p:sldId id="278" r:id="rId25"/>
    <p:sldId id="275" r:id="rId26"/>
    <p:sldId id="279" r:id="rId27"/>
    <p:sldId id="280" r:id="rId28"/>
    <p:sldId id="307" r:id="rId29"/>
    <p:sldId id="292" r:id="rId30"/>
    <p:sldId id="293" r:id="rId31"/>
    <p:sldId id="295" r:id="rId32"/>
    <p:sldId id="308" r:id="rId33"/>
    <p:sldId id="296" r:id="rId34"/>
    <p:sldId id="294" r:id="rId35"/>
    <p:sldId id="263" r:id="rId36"/>
    <p:sldId id="281" r:id="rId37"/>
    <p:sldId id="282" r:id="rId38"/>
    <p:sldId id="283" r:id="rId39"/>
    <p:sldId id="297" r:id="rId40"/>
    <p:sldId id="298" r:id="rId41"/>
    <p:sldId id="309" r:id="rId42"/>
    <p:sldId id="304" r:id="rId43"/>
    <p:sldId id="265" r:id="rId44"/>
    <p:sldId id="269" r:id="rId45"/>
    <p:sldId id="285" r:id="rId46"/>
    <p:sldId id="284" r:id="rId47"/>
    <p:sldId id="286" r:id="rId48"/>
    <p:sldId id="301" r:id="rId49"/>
    <p:sldId id="305" r:id="rId50"/>
    <p:sldId id="310" r:id="rId51"/>
  </p:sldIdLst>
  <p:sldSz cx="9144000" cy="6858000" type="screen4x3"/>
  <p:notesSz cx="6858000" cy="9945688"/>
  <p:defaultTextStyle>
    <a:defPPr>
      <a:defRPr lang="en-US"/>
    </a:defPPr>
    <a:lvl1pPr algn="l" rtl="0" eaLnBrk="0" fontAlgn="base" hangingPunct="0">
      <a:spcBef>
        <a:spcPct val="0"/>
      </a:spcBef>
      <a:spcAft>
        <a:spcPct val="0"/>
      </a:spcAft>
      <a:defRPr sz="2400" kern="1200">
        <a:solidFill>
          <a:schemeClr val="tx1"/>
        </a:solidFill>
        <a:latin typeface="Times" pitchFamily="-109"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09"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09"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09"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09" charset="0"/>
        <a:ea typeface="+mn-ea"/>
        <a:cs typeface="+mn-cs"/>
      </a:defRPr>
    </a:lvl5pPr>
    <a:lvl6pPr marL="2286000" algn="l" defTabSz="457200" rtl="0" eaLnBrk="1" latinLnBrk="0" hangingPunct="1">
      <a:defRPr sz="2400" kern="1200">
        <a:solidFill>
          <a:schemeClr val="tx1"/>
        </a:solidFill>
        <a:latin typeface="Times" pitchFamily="-109" charset="0"/>
        <a:ea typeface="+mn-ea"/>
        <a:cs typeface="+mn-cs"/>
      </a:defRPr>
    </a:lvl6pPr>
    <a:lvl7pPr marL="2743200" algn="l" defTabSz="457200" rtl="0" eaLnBrk="1" latinLnBrk="0" hangingPunct="1">
      <a:defRPr sz="2400" kern="1200">
        <a:solidFill>
          <a:schemeClr val="tx1"/>
        </a:solidFill>
        <a:latin typeface="Times" pitchFamily="-109" charset="0"/>
        <a:ea typeface="+mn-ea"/>
        <a:cs typeface="+mn-cs"/>
      </a:defRPr>
    </a:lvl7pPr>
    <a:lvl8pPr marL="3200400" algn="l" defTabSz="457200" rtl="0" eaLnBrk="1" latinLnBrk="0" hangingPunct="1">
      <a:defRPr sz="2400" kern="1200">
        <a:solidFill>
          <a:schemeClr val="tx1"/>
        </a:solidFill>
        <a:latin typeface="Times" pitchFamily="-109" charset="0"/>
        <a:ea typeface="+mn-ea"/>
        <a:cs typeface="+mn-cs"/>
      </a:defRPr>
    </a:lvl8pPr>
    <a:lvl9pPr marL="3657600" algn="l" defTabSz="457200" rtl="0" eaLnBrk="1" latinLnBrk="0" hangingPunct="1">
      <a:defRPr sz="2400" kern="1200">
        <a:solidFill>
          <a:schemeClr val="tx1"/>
        </a:solidFill>
        <a:latin typeface="Times" pitchFamily="-10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55"/>
    <p:restoredTop sz="87216" autoAdjust="0"/>
  </p:normalViewPr>
  <p:slideViewPr>
    <p:cSldViewPr>
      <p:cViewPr varScale="1">
        <p:scale>
          <a:sx n="144" d="100"/>
          <a:sy n="144" d="100"/>
        </p:scale>
        <p:origin x="205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7284"/>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97284"/>
          </a:xfrm>
          <a:prstGeom prst="rect">
            <a:avLst/>
          </a:prstGeom>
        </p:spPr>
        <p:txBody>
          <a:bodyPr vert="horz" lIns="91440" tIns="45720" rIns="91440" bIns="45720" rtlCol="0"/>
          <a:lstStyle>
            <a:lvl1pPr algn="r">
              <a:defRPr sz="1200"/>
            </a:lvl1pPr>
          </a:lstStyle>
          <a:p>
            <a:fld id="{641204BC-7B96-4A62-AC50-246446015EDB}" type="datetimeFigureOut">
              <a:rPr lang="nl-NL" smtClean="0"/>
              <a:t>21-04-2020</a:t>
            </a:fld>
            <a:endParaRPr lang="nl-NL"/>
          </a:p>
        </p:txBody>
      </p:sp>
      <p:sp>
        <p:nvSpPr>
          <p:cNvPr id="4" name="Footer Placeholder 3"/>
          <p:cNvSpPr>
            <a:spLocks noGrp="1"/>
          </p:cNvSpPr>
          <p:nvPr>
            <p:ph type="ftr" sz="quarter" idx="2"/>
          </p:nvPr>
        </p:nvSpPr>
        <p:spPr>
          <a:xfrm>
            <a:off x="0" y="9446678"/>
            <a:ext cx="2971800" cy="497284"/>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9446678"/>
            <a:ext cx="2971800" cy="497284"/>
          </a:xfrm>
          <a:prstGeom prst="rect">
            <a:avLst/>
          </a:prstGeom>
        </p:spPr>
        <p:txBody>
          <a:bodyPr vert="horz" lIns="91440" tIns="45720" rIns="91440" bIns="45720" rtlCol="0" anchor="b"/>
          <a:lstStyle>
            <a:lvl1pPr algn="r">
              <a:defRPr sz="1200"/>
            </a:lvl1pPr>
          </a:lstStyle>
          <a:p>
            <a:fld id="{E4CB99B1-0555-4DA3-8874-C107860E5D5D}" type="slidenum">
              <a:rPr lang="nl-NL" smtClean="0"/>
              <a:t>‹#›</a:t>
            </a:fld>
            <a:endParaRPr lang="nl-NL"/>
          </a:p>
        </p:txBody>
      </p:sp>
    </p:spTree>
    <p:extLst>
      <p:ext uri="{BB962C8B-B14F-4D97-AF65-F5344CB8AC3E}">
        <p14:creationId xmlns:p14="http://schemas.microsoft.com/office/powerpoint/2010/main" val="912765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972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defRPr>
            </a:lvl1pPr>
          </a:lstStyle>
          <a:p>
            <a:pPr>
              <a:defRPr/>
            </a:pPr>
            <a:endParaRPr lang="en-US"/>
          </a:p>
        </p:txBody>
      </p:sp>
      <p:sp>
        <p:nvSpPr>
          <p:cNvPr id="10243" name="Rectangle 3"/>
          <p:cNvSpPr>
            <a:spLocks noGrp="1" noChangeArrowheads="1"/>
          </p:cNvSpPr>
          <p:nvPr>
            <p:ph type="dt" idx="1"/>
          </p:nvPr>
        </p:nvSpPr>
        <p:spPr bwMode="auto">
          <a:xfrm>
            <a:off x="3886200" y="0"/>
            <a:ext cx="2971800" cy="4972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942975" y="746125"/>
            <a:ext cx="4972050" cy="3729038"/>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914400" y="4724202"/>
            <a:ext cx="5029200" cy="44755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0" y="9448404"/>
            <a:ext cx="2971800" cy="49728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defRPr>
            </a:lvl1pPr>
          </a:lstStyle>
          <a:p>
            <a:pPr>
              <a:defRPr/>
            </a:pPr>
            <a:endParaRPr lang="en-US"/>
          </a:p>
        </p:txBody>
      </p:sp>
      <p:sp>
        <p:nvSpPr>
          <p:cNvPr id="10247" name="Rectangle 7"/>
          <p:cNvSpPr>
            <a:spLocks noGrp="1" noChangeArrowheads="1"/>
          </p:cNvSpPr>
          <p:nvPr>
            <p:ph type="sldNum" sz="quarter" idx="5"/>
          </p:nvPr>
        </p:nvSpPr>
        <p:spPr bwMode="auto">
          <a:xfrm>
            <a:off x="3886200" y="9448404"/>
            <a:ext cx="2971800" cy="49728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defRPr>
            </a:lvl1pPr>
          </a:lstStyle>
          <a:p>
            <a:pPr>
              <a:defRPr/>
            </a:pPr>
            <a:fld id="{CFC7CA5E-1C09-3A45-95A3-51BA12AE00EE}" type="slidenum">
              <a:rPr lang="en-US"/>
              <a:pPr>
                <a:defRPr/>
              </a:pPr>
              <a:t>‹#›</a:t>
            </a:fld>
            <a:endParaRPr lang="en-US"/>
          </a:p>
        </p:txBody>
      </p:sp>
    </p:spTree>
    <p:extLst>
      <p:ext uri="{BB962C8B-B14F-4D97-AF65-F5344CB8AC3E}">
        <p14:creationId xmlns:p14="http://schemas.microsoft.com/office/powerpoint/2010/main" val="2422241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pitchFamily="-109" charset="-128"/>
        <a:cs typeface="ＭＳ Ｐゴシック" pitchFamily="-109" charset="-128"/>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43C3470D-2DF5-B04C-A8DA-F893DE774F3D}" type="slidenum">
              <a:rPr lang="en-US">
                <a:latin typeface="Times" pitchFamily="-109" charset="0"/>
              </a:rPr>
              <a:pPr/>
              <a:t>1</a:t>
            </a:fld>
            <a:endParaRPr lang="en-US">
              <a:latin typeface="Times" pitchFamily="-109"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endParaRPr lang="en-US">
              <a:latin typeface="Times" pitchFamily="-109" charset="0"/>
            </a:endParaRPr>
          </a:p>
        </p:txBody>
      </p:sp>
    </p:spTree>
    <p:extLst>
      <p:ext uri="{BB962C8B-B14F-4D97-AF65-F5344CB8AC3E}">
        <p14:creationId xmlns:p14="http://schemas.microsoft.com/office/powerpoint/2010/main" val="153458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FC7CA5E-1C09-3A45-95A3-51BA12AE00EE}" type="slidenum">
              <a:rPr lang="en-US" smtClean="0"/>
              <a:pPr>
                <a:defRPr/>
              </a:pPr>
              <a:t>17</a:t>
            </a:fld>
            <a:endParaRPr lang="en-US"/>
          </a:p>
        </p:txBody>
      </p:sp>
    </p:spTree>
    <p:extLst>
      <p:ext uri="{BB962C8B-B14F-4D97-AF65-F5344CB8AC3E}">
        <p14:creationId xmlns:p14="http://schemas.microsoft.com/office/powerpoint/2010/main" val="3646821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FC7CA5E-1C09-3A45-95A3-51BA12AE00EE}" type="slidenum">
              <a:rPr lang="en-US" smtClean="0"/>
              <a:pPr>
                <a:defRPr/>
              </a:pPr>
              <a:t>20</a:t>
            </a:fld>
            <a:endParaRPr lang="en-US"/>
          </a:p>
        </p:txBody>
      </p:sp>
    </p:spTree>
    <p:extLst>
      <p:ext uri="{BB962C8B-B14F-4D97-AF65-F5344CB8AC3E}">
        <p14:creationId xmlns:p14="http://schemas.microsoft.com/office/powerpoint/2010/main" val="144832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FC7CA5E-1C09-3A45-95A3-51BA12AE00EE}" type="slidenum">
              <a:rPr lang="en-US" smtClean="0"/>
              <a:pPr>
                <a:defRPr/>
              </a:pPr>
              <a:t>21</a:t>
            </a:fld>
            <a:endParaRPr lang="en-US"/>
          </a:p>
        </p:txBody>
      </p:sp>
    </p:spTree>
    <p:extLst>
      <p:ext uri="{BB962C8B-B14F-4D97-AF65-F5344CB8AC3E}">
        <p14:creationId xmlns:p14="http://schemas.microsoft.com/office/powerpoint/2010/main" val="1026844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FC7CA5E-1C09-3A45-95A3-51BA12AE00EE}" type="slidenum">
              <a:rPr lang="en-US" smtClean="0"/>
              <a:pPr>
                <a:defRPr/>
              </a:pPr>
              <a:t>22</a:t>
            </a:fld>
            <a:endParaRPr lang="en-US"/>
          </a:p>
        </p:txBody>
      </p:sp>
    </p:spTree>
    <p:extLst>
      <p:ext uri="{BB962C8B-B14F-4D97-AF65-F5344CB8AC3E}">
        <p14:creationId xmlns:p14="http://schemas.microsoft.com/office/powerpoint/2010/main" val="1977319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FC7CA5E-1C09-3A45-95A3-51BA12AE00EE}" type="slidenum">
              <a:rPr lang="en-US" smtClean="0"/>
              <a:pPr>
                <a:defRPr/>
              </a:pPr>
              <a:t>23</a:t>
            </a:fld>
            <a:endParaRPr lang="en-US"/>
          </a:p>
        </p:txBody>
      </p:sp>
    </p:spTree>
    <p:extLst>
      <p:ext uri="{BB962C8B-B14F-4D97-AF65-F5344CB8AC3E}">
        <p14:creationId xmlns:p14="http://schemas.microsoft.com/office/powerpoint/2010/main" val="2481645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FC7CA5E-1C09-3A45-95A3-51BA12AE00EE}" type="slidenum">
              <a:rPr lang="en-US" smtClean="0"/>
              <a:pPr>
                <a:defRPr/>
              </a:pPr>
              <a:t>24</a:t>
            </a:fld>
            <a:endParaRPr lang="en-US"/>
          </a:p>
        </p:txBody>
      </p:sp>
    </p:spTree>
    <p:extLst>
      <p:ext uri="{BB962C8B-B14F-4D97-AF65-F5344CB8AC3E}">
        <p14:creationId xmlns:p14="http://schemas.microsoft.com/office/powerpoint/2010/main" val="3767061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FC7CA5E-1C09-3A45-95A3-51BA12AE00EE}" type="slidenum">
              <a:rPr lang="en-US" smtClean="0"/>
              <a:pPr>
                <a:defRPr/>
              </a:pPr>
              <a:t>25</a:t>
            </a:fld>
            <a:endParaRPr lang="en-US"/>
          </a:p>
        </p:txBody>
      </p:sp>
    </p:spTree>
    <p:extLst>
      <p:ext uri="{BB962C8B-B14F-4D97-AF65-F5344CB8AC3E}">
        <p14:creationId xmlns:p14="http://schemas.microsoft.com/office/powerpoint/2010/main" val="1110774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FC7CA5E-1C09-3A45-95A3-51BA12AE00EE}" type="slidenum">
              <a:rPr lang="en-US" smtClean="0"/>
              <a:pPr>
                <a:defRPr/>
              </a:pPr>
              <a:t>26</a:t>
            </a:fld>
            <a:endParaRPr lang="en-US"/>
          </a:p>
        </p:txBody>
      </p:sp>
    </p:spTree>
    <p:extLst>
      <p:ext uri="{BB962C8B-B14F-4D97-AF65-F5344CB8AC3E}">
        <p14:creationId xmlns:p14="http://schemas.microsoft.com/office/powerpoint/2010/main" val="703916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FC7CA5E-1C09-3A45-95A3-51BA12AE00EE}" type="slidenum">
              <a:rPr lang="en-US" smtClean="0"/>
              <a:pPr>
                <a:defRPr/>
              </a:pPr>
              <a:t>27</a:t>
            </a:fld>
            <a:endParaRPr lang="en-US"/>
          </a:p>
        </p:txBody>
      </p:sp>
    </p:spTree>
    <p:extLst>
      <p:ext uri="{BB962C8B-B14F-4D97-AF65-F5344CB8AC3E}">
        <p14:creationId xmlns:p14="http://schemas.microsoft.com/office/powerpoint/2010/main" val="12881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FC7CA5E-1C09-3A45-95A3-51BA12AE00EE}" type="slidenum">
              <a:rPr lang="en-US" smtClean="0"/>
              <a:pPr>
                <a:defRPr/>
              </a:pPr>
              <a:t>28</a:t>
            </a:fld>
            <a:endParaRPr lang="en-US"/>
          </a:p>
        </p:txBody>
      </p:sp>
    </p:spTree>
    <p:extLst>
      <p:ext uri="{BB962C8B-B14F-4D97-AF65-F5344CB8AC3E}">
        <p14:creationId xmlns:p14="http://schemas.microsoft.com/office/powerpoint/2010/main" val="412140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FC7CA5E-1C09-3A45-95A3-51BA12AE00EE}" type="slidenum">
              <a:rPr lang="en-US" smtClean="0"/>
              <a:pPr>
                <a:defRPr/>
              </a:pPr>
              <a:t>3</a:t>
            </a:fld>
            <a:endParaRPr lang="en-US"/>
          </a:p>
        </p:txBody>
      </p:sp>
    </p:spTree>
    <p:extLst>
      <p:ext uri="{BB962C8B-B14F-4D97-AF65-F5344CB8AC3E}">
        <p14:creationId xmlns:p14="http://schemas.microsoft.com/office/powerpoint/2010/main" val="2234462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FC7CA5E-1C09-3A45-95A3-51BA12AE00EE}" type="slidenum">
              <a:rPr lang="en-US" smtClean="0"/>
              <a:pPr>
                <a:defRPr/>
              </a:pPr>
              <a:t>29</a:t>
            </a:fld>
            <a:endParaRPr lang="en-US"/>
          </a:p>
        </p:txBody>
      </p:sp>
    </p:spTree>
    <p:extLst>
      <p:ext uri="{BB962C8B-B14F-4D97-AF65-F5344CB8AC3E}">
        <p14:creationId xmlns:p14="http://schemas.microsoft.com/office/powerpoint/2010/main" val="1522384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FC7CA5E-1C09-3A45-95A3-51BA12AE00EE}" type="slidenum">
              <a:rPr lang="en-US" smtClean="0"/>
              <a:pPr>
                <a:defRPr/>
              </a:pPr>
              <a:t>30</a:t>
            </a:fld>
            <a:endParaRPr lang="en-US"/>
          </a:p>
        </p:txBody>
      </p:sp>
    </p:spTree>
    <p:extLst>
      <p:ext uri="{BB962C8B-B14F-4D97-AF65-F5344CB8AC3E}">
        <p14:creationId xmlns:p14="http://schemas.microsoft.com/office/powerpoint/2010/main" val="558153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FC7CA5E-1C09-3A45-95A3-51BA12AE00EE}" type="slidenum">
              <a:rPr lang="en-US" smtClean="0"/>
              <a:pPr>
                <a:defRPr/>
              </a:pPr>
              <a:t>37</a:t>
            </a:fld>
            <a:endParaRPr lang="en-US"/>
          </a:p>
        </p:txBody>
      </p:sp>
    </p:spTree>
    <p:extLst>
      <p:ext uri="{BB962C8B-B14F-4D97-AF65-F5344CB8AC3E}">
        <p14:creationId xmlns:p14="http://schemas.microsoft.com/office/powerpoint/2010/main" val="3039435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FC7CA5E-1C09-3A45-95A3-51BA12AE00EE}" type="slidenum">
              <a:rPr lang="en-US" smtClean="0"/>
              <a:pPr>
                <a:defRPr/>
              </a:pPr>
              <a:t>45</a:t>
            </a:fld>
            <a:endParaRPr lang="en-US"/>
          </a:p>
        </p:txBody>
      </p:sp>
    </p:spTree>
    <p:extLst>
      <p:ext uri="{BB962C8B-B14F-4D97-AF65-F5344CB8AC3E}">
        <p14:creationId xmlns:p14="http://schemas.microsoft.com/office/powerpoint/2010/main" val="677967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.005</a:t>
            </a:r>
          </a:p>
        </p:txBody>
      </p:sp>
      <p:sp>
        <p:nvSpPr>
          <p:cNvPr id="4" name="Slide Number Placeholder 3"/>
          <p:cNvSpPr>
            <a:spLocks noGrp="1"/>
          </p:cNvSpPr>
          <p:nvPr>
            <p:ph type="sldNum" sz="quarter" idx="10"/>
          </p:nvPr>
        </p:nvSpPr>
        <p:spPr/>
        <p:txBody>
          <a:bodyPr/>
          <a:lstStyle/>
          <a:p>
            <a:pPr>
              <a:defRPr/>
            </a:pPr>
            <a:fld id="{CFC7CA5E-1C09-3A45-95A3-51BA12AE00EE}" type="slidenum">
              <a:rPr lang="en-US" smtClean="0"/>
              <a:pPr>
                <a:defRPr/>
              </a:pPr>
              <a:t>46</a:t>
            </a:fld>
            <a:endParaRPr lang="en-US"/>
          </a:p>
        </p:txBody>
      </p:sp>
    </p:spTree>
    <p:extLst>
      <p:ext uri="{BB962C8B-B14F-4D97-AF65-F5344CB8AC3E}">
        <p14:creationId xmlns:p14="http://schemas.microsoft.com/office/powerpoint/2010/main" val="582530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FC7CA5E-1C09-3A45-95A3-51BA12AE00EE}" type="slidenum">
              <a:rPr lang="en-US" smtClean="0"/>
              <a:pPr>
                <a:defRPr/>
              </a:pPr>
              <a:t>4</a:t>
            </a:fld>
            <a:endParaRPr lang="en-US"/>
          </a:p>
        </p:txBody>
      </p:sp>
    </p:spTree>
    <p:extLst>
      <p:ext uri="{BB962C8B-B14F-4D97-AF65-F5344CB8AC3E}">
        <p14:creationId xmlns:p14="http://schemas.microsoft.com/office/powerpoint/2010/main" val="915248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FC7CA5E-1C09-3A45-95A3-51BA12AE00EE}" type="slidenum">
              <a:rPr lang="en-US" smtClean="0"/>
              <a:pPr>
                <a:defRPr/>
              </a:pPr>
              <a:t>5</a:t>
            </a:fld>
            <a:endParaRPr lang="en-US"/>
          </a:p>
        </p:txBody>
      </p:sp>
    </p:spTree>
    <p:extLst>
      <p:ext uri="{BB962C8B-B14F-4D97-AF65-F5344CB8AC3E}">
        <p14:creationId xmlns:p14="http://schemas.microsoft.com/office/powerpoint/2010/main" val="4147382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752475"/>
            <a:ext cx="4953000" cy="371633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103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0913" y="752475"/>
            <a:ext cx="4956175" cy="3716338"/>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09878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FC7CA5E-1C09-3A45-95A3-51BA12AE00EE}" type="slidenum">
              <a:rPr lang="en-US" smtClean="0"/>
              <a:pPr>
                <a:defRPr/>
              </a:pPr>
              <a:t>8</a:t>
            </a:fld>
            <a:endParaRPr lang="en-US"/>
          </a:p>
        </p:txBody>
      </p:sp>
    </p:spTree>
    <p:extLst>
      <p:ext uri="{BB962C8B-B14F-4D97-AF65-F5344CB8AC3E}">
        <p14:creationId xmlns:p14="http://schemas.microsoft.com/office/powerpoint/2010/main" val="2769320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FC7CA5E-1C09-3A45-95A3-51BA12AE00EE}" type="slidenum">
              <a:rPr lang="en-US" smtClean="0"/>
              <a:pPr>
                <a:defRPr/>
              </a:pPr>
              <a:t>9</a:t>
            </a:fld>
            <a:endParaRPr lang="en-US"/>
          </a:p>
        </p:txBody>
      </p:sp>
    </p:spTree>
    <p:extLst>
      <p:ext uri="{BB962C8B-B14F-4D97-AF65-F5344CB8AC3E}">
        <p14:creationId xmlns:p14="http://schemas.microsoft.com/office/powerpoint/2010/main" val="1204272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FC7CA5E-1C09-3A45-95A3-51BA12AE00EE}" type="slidenum">
              <a:rPr lang="en-US" smtClean="0"/>
              <a:pPr>
                <a:defRPr/>
              </a:pPr>
              <a:t>14</a:t>
            </a:fld>
            <a:endParaRPr lang="en-US"/>
          </a:p>
        </p:txBody>
      </p:sp>
    </p:spTree>
    <p:extLst>
      <p:ext uri="{BB962C8B-B14F-4D97-AF65-F5344CB8AC3E}">
        <p14:creationId xmlns:p14="http://schemas.microsoft.com/office/powerpoint/2010/main" val="2960424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9882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05999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1330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01966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18913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4/21/20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25137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4/21/20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24676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4/21/20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23186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31861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52341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63900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4/21/20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82856516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3.132.224.162/data/EnergyStats.xlsx"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aisel.aisnet.org/cais/vol1/iss1/20/"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3.132.224.162/data/manheim.csv"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3.132.224.162/data/NYCBiking.xlsx"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3.132.224.162/data/carbon-1651-present.csv"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3.132.224.162/data/OnlineRetail.csv"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noFill/>
          <a:ln w="9525" cmpd="sng"/>
        </p:spPr>
        <p:txBody>
          <a:bodyPr lIns="90488" tIns="44450" rIns="90488" bIns="44450" anchor="ctr"/>
          <a:lstStyle/>
          <a:p>
            <a:pPr eaLnBrk="1" hangingPunct="1"/>
            <a:r>
              <a:rPr lang="en-US" dirty="0"/>
              <a:t>Exploratory</a:t>
            </a:r>
          </a:p>
        </p:txBody>
      </p:sp>
      <p:sp>
        <p:nvSpPr>
          <p:cNvPr id="3" name="Subtitle 2">
            <a:extLst>
              <a:ext uri="{FF2B5EF4-FFF2-40B4-BE49-F238E27FC236}">
                <a16:creationId xmlns:a16="http://schemas.microsoft.com/office/drawing/2014/main" id="{BB629E67-9E3C-3644-B114-35C7EF50928F}"/>
              </a:ext>
            </a:extLst>
          </p:cNvPr>
          <p:cNvSpPr>
            <a:spLocks noGrp="1"/>
          </p:cNvSpPr>
          <p:nvPr>
            <p:ph type="subTitle" idx="1"/>
          </p:nvPr>
        </p:nvSpPr>
        <p:spPr/>
        <p:txBody>
          <a:bodyPr/>
          <a:lstStyle/>
          <a:p>
            <a:endParaRPr 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271C-F749-AB46-AB40-735C777FCCEF}"/>
              </a:ext>
            </a:extLst>
          </p:cNvPr>
          <p:cNvSpPr>
            <a:spLocks noGrp="1"/>
          </p:cNvSpPr>
          <p:nvPr>
            <p:ph type="title"/>
          </p:nvPr>
        </p:nvSpPr>
        <p:spPr/>
        <p:txBody>
          <a:bodyPr/>
          <a:lstStyle/>
          <a:p>
            <a:r>
              <a:rPr lang="en-US" dirty="0"/>
              <a:t>EX1: Class walk through</a:t>
            </a:r>
          </a:p>
        </p:txBody>
      </p:sp>
      <p:sp>
        <p:nvSpPr>
          <p:cNvPr id="3" name="Content Placeholder 2">
            <a:extLst>
              <a:ext uri="{FF2B5EF4-FFF2-40B4-BE49-F238E27FC236}">
                <a16:creationId xmlns:a16="http://schemas.microsoft.com/office/drawing/2014/main" id="{BB379FBC-5FB3-DC43-8B98-10140D96D3F7}"/>
              </a:ext>
            </a:extLst>
          </p:cNvPr>
          <p:cNvSpPr>
            <a:spLocks noGrp="1"/>
          </p:cNvSpPr>
          <p:nvPr>
            <p:ph idx="1"/>
          </p:nvPr>
        </p:nvSpPr>
        <p:spPr/>
        <p:txBody>
          <a:bodyPr>
            <a:normAutofit fontScale="92500" lnSpcReduction="10000"/>
          </a:bodyPr>
          <a:lstStyle/>
          <a:p>
            <a:r>
              <a:rPr lang="en-US" dirty="0"/>
              <a:t>Read shipping data</a:t>
            </a:r>
          </a:p>
          <a:p>
            <a:pPr lvl="1"/>
            <a:r>
              <a:rPr lang="en-US" dirty="0" err="1"/>
              <a:t>shipping.csv</a:t>
            </a:r>
            <a:r>
              <a:rPr lang="en-US" dirty="0"/>
              <a:t> (millions of tons per year by registered country) (file link in module contents)</a:t>
            </a:r>
          </a:p>
          <a:p>
            <a:pPr lvl="1"/>
            <a:r>
              <a:rPr lang="en-US" dirty="0"/>
              <a:t>Rename ‘country’ to ‘Country’</a:t>
            </a:r>
          </a:p>
          <a:p>
            <a:r>
              <a:rPr lang="en-US" dirty="0"/>
              <a:t>Use gather to normalize</a:t>
            </a:r>
          </a:p>
          <a:p>
            <a:pPr lvl="1"/>
            <a:r>
              <a:rPr lang="en-US" dirty="0"/>
              <a:t>Identifier is country + year</a:t>
            </a:r>
          </a:p>
          <a:p>
            <a:r>
              <a:rPr lang="en-US" dirty="0"/>
              <a:t>Extract data for Denmark, Norway, and Sweden</a:t>
            </a:r>
          </a:p>
          <a:p>
            <a:pPr lvl="1"/>
            <a:r>
              <a:rPr lang="en-US" dirty="0"/>
              <a:t>Filter</a:t>
            </a:r>
          </a:p>
          <a:p>
            <a:r>
              <a:rPr lang="en-US" dirty="0"/>
              <a:t>Prepare a graphic showing tonnage for the three countries for each year</a:t>
            </a:r>
          </a:p>
          <a:p>
            <a:pPr lvl="1"/>
            <a:r>
              <a:rPr lang="en-US" dirty="0" err="1"/>
              <a:t>Viz</a:t>
            </a:r>
            <a:r>
              <a:rPr lang="en-US" dirty="0"/>
              <a:t> with Line</a:t>
            </a:r>
          </a:p>
          <a:p>
            <a:pPr lvl="2"/>
            <a:r>
              <a:rPr lang="en-US" dirty="0"/>
              <a:t>Year(x), Tons (y), Country(color)</a:t>
            </a:r>
          </a:p>
        </p:txBody>
      </p:sp>
    </p:spTree>
    <p:extLst>
      <p:ext uri="{BB962C8B-B14F-4D97-AF65-F5344CB8AC3E}">
        <p14:creationId xmlns:p14="http://schemas.microsoft.com/office/powerpoint/2010/main" val="3019153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335C42-3349-9948-9CFE-E2000DE5C7C1}"/>
              </a:ext>
            </a:extLst>
          </p:cNvPr>
          <p:cNvPicPr>
            <a:picLocks noChangeAspect="1"/>
          </p:cNvPicPr>
          <p:nvPr/>
        </p:nvPicPr>
        <p:blipFill>
          <a:blip r:embed="rId2"/>
          <a:stretch>
            <a:fillRect/>
          </a:stretch>
        </p:blipFill>
        <p:spPr>
          <a:xfrm>
            <a:off x="762000" y="889000"/>
            <a:ext cx="7620000" cy="5080000"/>
          </a:xfrm>
          <a:prstGeom prst="rect">
            <a:avLst/>
          </a:prstGeom>
        </p:spPr>
      </p:pic>
    </p:spTree>
    <p:extLst>
      <p:ext uri="{BB962C8B-B14F-4D97-AF65-F5344CB8AC3E}">
        <p14:creationId xmlns:p14="http://schemas.microsoft.com/office/powerpoint/2010/main" val="644434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271C-F749-AB46-AB40-735C777FCCEF}"/>
              </a:ext>
            </a:extLst>
          </p:cNvPr>
          <p:cNvSpPr>
            <a:spLocks noGrp="1"/>
          </p:cNvSpPr>
          <p:nvPr>
            <p:ph type="title"/>
          </p:nvPr>
        </p:nvSpPr>
        <p:spPr/>
        <p:txBody>
          <a:bodyPr/>
          <a:lstStyle/>
          <a:p>
            <a:r>
              <a:rPr lang="en-US" dirty="0"/>
              <a:t>EX1: Class walk through </a:t>
            </a:r>
            <a:r>
              <a:rPr lang="en-US"/>
              <a:t>(cont.)</a:t>
            </a:r>
            <a:endParaRPr lang="en-US" dirty="0"/>
          </a:p>
        </p:txBody>
      </p:sp>
      <p:sp>
        <p:nvSpPr>
          <p:cNvPr id="3" name="Content Placeholder 2">
            <a:extLst>
              <a:ext uri="{FF2B5EF4-FFF2-40B4-BE49-F238E27FC236}">
                <a16:creationId xmlns:a16="http://schemas.microsoft.com/office/drawing/2014/main" id="{BB379FBC-5FB3-DC43-8B98-10140D96D3F7}"/>
              </a:ext>
            </a:extLst>
          </p:cNvPr>
          <p:cNvSpPr>
            <a:spLocks noGrp="1"/>
          </p:cNvSpPr>
          <p:nvPr>
            <p:ph idx="1"/>
          </p:nvPr>
        </p:nvSpPr>
        <p:spPr/>
        <p:txBody>
          <a:bodyPr>
            <a:normAutofit/>
          </a:bodyPr>
          <a:lstStyle/>
          <a:p>
            <a:r>
              <a:rPr lang="en-US" dirty="0"/>
              <a:t>Prepare a table of mean tonnage for the three countries with the mean rounded to two decimal places</a:t>
            </a:r>
          </a:p>
          <a:p>
            <a:pPr lvl="1"/>
            <a:r>
              <a:rPr lang="en-US" dirty="0"/>
              <a:t>Mutate with round</a:t>
            </a:r>
          </a:p>
          <a:p>
            <a:pPr lvl="1"/>
            <a:r>
              <a:rPr lang="en-US" dirty="0" err="1"/>
              <a:t>Viz</a:t>
            </a:r>
            <a:r>
              <a:rPr lang="en-US" dirty="0"/>
              <a:t> with Table</a:t>
            </a:r>
          </a:p>
          <a:p>
            <a:r>
              <a:rPr lang="en-US" dirty="0"/>
              <a:t>Prepare a bar chart of mean tonnage for the three countries</a:t>
            </a:r>
          </a:p>
          <a:p>
            <a:pPr lvl="1"/>
            <a:r>
              <a:rPr lang="en-US" dirty="0" err="1"/>
              <a:t>Viz</a:t>
            </a:r>
            <a:r>
              <a:rPr lang="en-US" dirty="0"/>
              <a:t> with Bar</a:t>
            </a:r>
          </a:p>
        </p:txBody>
      </p:sp>
    </p:spTree>
    <p:extLst>
      <p:ext uri="{BB962C8B-B14F-4D97-AF65-F5344CB8AC3E}">
        <p14:creationId xmlns:p14="http://schemas.microsoft.com/office/powerpoint/2010/main" val="3579820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DBAA6B-1FFD-2846-BC8C-702EC56543A8}"/>
              </a:ext>
            </a:extLst>
          </p:cNvPr>
          <p:cNvPicPr>
            <a:picLocks noChangeAspect="1"/>
          </p:cNvPicPr>
          <p:nvPr/>
        </p:nvPicPr>
        <p:blipFill>
          <a:blip r:embed="rId2"/>
          <a:stretch>
            <a:fillRect/>
          </a:stretch>
        </p:blipFill>
        <p:spPr>
          <a:xfrm>
            <a:off x="762000" y="889000"/>
            <a:ext cx="7620000" cy="5080000"/>
          </a:xfrm>
          <a:prstGeom prst="rect">
            <a:avLst/>
          </a:prstGeom>
        </p:spPr>
      </p:pic>
    </p:spTree>
    <p:extLst>
      <p:ext uri="{BB962C8B-B14F-4D97-AF65-F5344CB8AC3E}">
        <p14:creationId xmlns:p14="http://schemas.microsoft.com/office/powerpoint/2010/main" val="3581633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271C-F749-AB46-AB40-735C777FCCEF}"/>
              </a:ext>
            </a:extLst>
          </p:cNvPr>
          <p:cNvSpPr>
            <a:spLocks noGrp="1"/>
          </p:cNvSpPr>
          <p:nvPr>
            <p:ph type="title"/>
          </p:nvPr>
        </p:nvSpPr>
        <p:spPr/>
        <p:txBody>
          <a:bodyPr/>
          <a:lstStyle/>
          <a:p>
            <a:r>
              <a:rPr lang="en-US" dirty="0"/>
              <a:t>EX1: Class walk through </a:t>
            </a:r>
            <a:r>
              <a:rPr lang="en-US"/>
              <a:t>(cont.)</a:t>
            </a:r>
            <a:endParaRPr lang="en-US" dirty="0"/>
          </a:p>
        </p:txBody>
      </p:sp>
      <p:sp>
        <p:nvSpPr>
          <p:cNvPr id="3" name="Content Placeholder 2">
            <a:extLst>
              <a:ext uri="{FF2B5EF4-FFF2-40B4-BE49-F238E27FC236}">
                <a16:creationId xmlns:a16="http://schemas.microsoft.com/office/drawing/2014/main" id="{BB379FBC-5FB3-DC43-8B98-10140D96D3F7}"/>
              </a:ext>
            </a:extLst>
          </p:cNvPr>
          <p:cNvSpPr>
            <a:spLocks noGrp="1"/>
          </p:cNvSpPr>
          <p:nvPr>
            <p:ph idx="1"/>
          </p:nvPr>
        </p:nvSpPr>
        <p:spPr/>
        <p:txBody>
          <a:bodyPr>
            <a:normAutofit fontScale="92500" lnSpcReduction="10000"/>
          </a:bodyPr>
          <a:lstStyle/>
          <a:p>
            <a:r>
              <a:rPr lang="en-US" dirty="0"/>
              <a:t>Create a column with the ISO A2 code for the three countries (DK, NO, SE)</a:t>
            </a:r>
          </a:p>
          <a:p>
            <a:pPr lvl="1"/>
            <a:r>
              <a:rPr lang="en-US" dirty="0"/>
              <a:t>Mutate with </a:t>
            </a:r>
            <a:r>
              <a:rPr lang="en-US" dirty="0" err="1"/>
              <a:t>case_when</a:t>
            </a:r>
            <a:endParaRPr lang="en-US" dirty="0"/>
          </a:p>
          <a:p>
            <a:pPr marL="457200" lvl="1" indent="0">
              <a:buNone/>
            </a:pPr>
            <a:r>
              <a:rPr lang="en-US" dirty="0" err="1">
                <a:latin typeface="Courier New" panose="02070309020205020404" pitchFamily="49" charset="0"/>
                <a:cs typeface="Courier New" panose="02070309020205020404" pitchFamily="49" charset="0"/>
              </a:rPr>
              <a:t>case_when</a:t>
            </a:r>
            <a:r>
              <a:rPr lang="en-US" dirty="0">
                <a:latin typeface="Courier New" panose="02070309020205020404" pitchFamily="49" charset="0"/>
                <a:cs typeface="Courier New" panose="02070309020205020404" pitchFamily="49" charset="0"/>
              </a:rPr>
              <a:t>(</a:t>
            </a:r>
          </a:p>
          <a:p>
            <a:pPr marL="457200" lvl="1" indent="0">
              <a:buNone/>
            </a:pPr>
            <a:r>
              <a:rPr lang="en-US" dirty="0">
                <a:latin typeface="Courier New" panose="02070309020205020404" pitchFamily="49" charset="0"/>
                <a:cs typeface="Courier New" panose="02070309020205020404" pitchFamily="49" charset="0"/>
              </a:rPr>
              <a:t>Country == 'Denmark' ~ 'DK',</a:t>
            </a:r>
          </a:p>
          <a:p>
            <a:pPr marL="457200" lvl="1" indent="0">
              <a:buNone/>
            </a:pPr>
            <a:r>
              <a:rPr lang="en-US" dirty="0">
                <a:latin typeface="Courier New" panose="02070309020205020404" pitchFamily="49" charset="0"/>
                <a:cs typeface="Courier New" panose="02070309020205020404" pitchFamily="49" charset="0"/>
              </a:rPr>
              <a:t>Country == 'Norway' ~ 'NO',</a:t>
            </a:r>
          </a:p>
          <a:p>
            <a:pPr marL="457200" lvl="1" indent="0">
              <a:buNone/>
            </a:pPr>
            <a:r>
              <a:rPr lang="en-US" dirty="0">
                <a:latin typeface="Courier New" panose="02070309020205020404" pitchFamily="49" charset="0"/>
                <a:cs typeface="Courier New" panose="02070309020205020404" pitchFamily="49" charset="0"/>
              </a:rPr>
              <a:t>Country == 'Sweden' ~ 'SE')</a:t>
            </a:r>
          </a:p>
          <a:p>
            <a:pPr marL="457200" lvl="1" indent="0">
              <a:buNone/>
            </a:pPr>
            <a:r>
              <a:rPr lang="en-US" i="1" dirty="0">
                <a:latin typeface="Courier New" panose="02070309020205020404" pitchFamily="49" charset="0"/>
                <a:cs typeface="Courier New" panose="02070309020205020404" pitchFamily="49" charset="0"/>
              </a:rPr>
              <a:t>* Copy and paste of the above code sometimes does not work. Type instead.</a:t>
            </a:r>
          </a:p>
          <a:p>
            <a:r>
              <a:rPr lang="en-US" dirty="0"/>
              <a:t>Create a map showing the mean tonnage for each country</a:t>
            </a:r>
          </a:p>
          <a:p>
            <a:pPr lvl="1"/>
            <a:r>
              <a:rPr lang="en-US" dirty="0" err="1"/>
              <a:t>Viz</a:t>
            </a:r>
            <a:r>
              <a:rPr lang="en-US" dirty="0"/>
              <a:t> – Map-</a:t>
            </a:r>
            <a:r>
              <a:rPr lang="en-US" dirty="0" err="1"/>
              <a:t>GeoJSON</a:t>
            </a:r>
            <a:endParaRPr lang="en-US" dirty="0"/>
          </a:p>
        </p:txBody>
      </p:sp>
    </p:spTree>
    <p:extLst>
      <p:ext uri="{BB962C8B-B14F-4D97-AF65-F5344CB8AC3E}">
        <p14:creationId xmlns:p14="http://schemas.microsoft.com/office/powerpoint/2010/main" val="1237092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C701A-7725-E144-876C-489DFFEAD273}"/>
              </a:ext>
            </a:extLst>
          </p:cNvPr>
          <p:cNvPicPr>
            <a:picLocks noChangeAspect="1"/>
          </p:cNvPicPr>
          <p:nvPr/>
        </p:nvPicPr>
        <p:blipFill>
          <a:blip r:embed="rId2"/>
          <a:stretch>
            <a:fillRect/>
          </a:stretch>
        </p:blipFill>
        <p:spPr>
          <a:xfrm>
            <a:off x="1066800" y="485609"/>
            <a:ext cx="7086600" cy="5950769"/>
          </a:xfrm>
          <a:prstGeom prst="rect">
            <a:avLst/>
          </a:prstGeom>
        </p:spPr>
      </p:pic>
    </p:spTree>
    <p:extLst>
      <p:ext uri="{BB962C8B-B14F-4D97-AF65-F5344CB8AC3E}">
        <p14:creationId xmlns:p14="http://schemas.microsoft.com/office/powerpoint/2010/main" val="1848841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60CF-1576-2A47-BEFF-07724294D28B}"/>
              </a:ext>
            </a:extLst>
          </p:cNvPr>
          <p:cNvSpPr>
            <a:spLocks noGrp="1"/>
          </p:cNvSpPr>
          <p:nvPr>
            <p:ph type="title"/>
          </p:nvPr>
        </p:nvSpPr>
        <p:spPr/>
        <p:txBody>
          <a:bodyPr/>
          <a:lstStyle/>
          <a:p>
            <a:r>
              <a:rPr lang="en-US" dirty="0"/>
              <a:t>Class assignment #1</a:t>
            </a:r>
          </a:p>
        </p:txBody>
      </p:sp>
      <p:sp>
        <p:nvSpPr>
          <p:cNvPr id="3" name="Text Placeholder 2">
            <a:extLst>
              <a:ext uri="{FF2B5EF4-FFF2-40B4-BE49-F238E27FC236}">
                <a16:creationId xmlns:a16="http://schemas.microsoft.com/office/drawing/2014/main" id="{BED4223F-5E1C-794F-9FFA-7B197338A19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26251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EF5F2-6B55-2341-AEDC-6415A990E3A3}"/>
              </a:ext>
            </a:extLst>
          </p:cNvPr>
          <p:cNvSpPr>
            <a:spLocks noGrp="1"/>
          </p:cNvSpPr>
          <p:nvPr>
            <p:ph type="title"/>
          </p:nvPr>
        </p:nvSpPr>
        <p:spPr/>
        <p:txBody>
          <a:bodyPr/>
          <a:lstStyle/>
          <a:p>
            <a:r>
              <a:rPr lang="en-US" dirty="0"/>
              <a:t>World energy production</a:t>
            </a:r>
          </a:p>
        </p:txBody>
      </p:sp>
      <p:sp>
        <p:nvSpPr>
          <p:cNvPr id="3" name="Content Placeholder 2">
            <a:extLst>
              <a:ext uri="{FF2B5EF4-FFF2-40B4-BE49-F238E27FC236}">
                <a16:creationId xmlns:a16="http://schemas.microsoft.com/office/drawing/2014/main" id="{349D8DE6-EF62-C142-A3FD-78F7DCBE59B1}"/>
              </a:ext>
            </a:extLst>
          </p:cNvPr>
          <p:cNvSpPr>
            <a:spLocks noGrp="1"/>
          </p:cNvSpPr>
          <p:nvPr>
            <p:ph idx="1"/>
          </p:nvPr>
        </p:nvSpPr>
        <p:spPr/>
        <p:txBody>
          <a:bodyPr>
            <a:normAutofit fontScale="92500" lnSpcReduction="10000"/>
          </a:bodyPr>
          <a:lstStyle/>
          <a:p>
            <a:r>
              <a:rPr lang="en-US" dirty="0"/>
              <a:t>Based on data from </a:t>
            </a:r>
            <a:r>
              <a:rPr lang="en-US" dirty="0">
                <a:hlinkClick r:id="rId3"/>
              </a:rPr>
              <a:t>http://3.132.224.162/data/EnergyStats.xlsx</a:t>
            </a:r>
            <a:endParaRPr lang="en-US" dirty="0"/>
          </a:p>
          <a:p>
            <a:r>
              <a:rPr lang="en-US" dirty="0"/>
              <a:t>Plot the energy use of the current five largest economies for 1990 – 2016</a:t>
            </a:r>
          </a:p>
          <a:p>
            <a:pPr lvl="1"/>
            <a:r>
              <a:rPr lang="en-US" dirty="0"/>
              <a:t>USA, China, Japan, Germany, France</a:t>
            </a:r>
          </a:p>
          <a:p>
            <a:r>
              <a:rPr lang="en-US" dirty="0"/>
              <a:t>Prepare a map for the current five largest economies showing energy consumption in 2016</a:t>
            </a:r>
          </a:p>
          <a:p>
            <a:pPr lvl="1"/>
            <a:endParaRPr lang="en-US" dirty="0"/>
          </a:p>
          <a:p>
            <a:r>
              <a:rPr lang="en-US" dirty="0"/>
              <a:t>Submission – Publish your charts on Exploratory. Screenshot the images and upload 1 Word file with plot and map and the names of the 2 people who worked on it.</a:t>
            </a:r>
          </a:p>
        </p:txBody>
      </p:sp>
    </p:spTree>
    <p:extLst>
      <p:ext uri="{BB962C8B-B14F-4D97-AF65-F5344CB8AC3E}">
        <p14:creationId xmlns:p14="http://schemas.microsoft.com/office/powerpoint/2010/main" val="3357895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13E4C-4DD5-C74F-B1E7-AAC91E6D15A7}"/>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633898D2-C60C-584F-9057-D338554B9A13}"/>
              </a:ext>
            </a:extLst>
          </p:cNvPr>
          <p:cNvPicPr>
            <a:picLocks noGrp="1" noChangeAspect="1"/>
          </p:cNvPicPr>
          <p:nvPr>
            <p:ph idx="1"/>
          </p:nvPr>
        </p:nvPicPr>
        <p:blipFill>
          <a:blip r:embed="rId2"/>
          <a:stretch>
            <a:fillRect/>
          </a:stretch>
        </p:blipFill>
        <p:spPr>
          <a:xfrm>
            <a:off x="1308496" y="1825625"/>
            <a:ext cx="6527007" cy="4351338"/>
          </a:xfrm>
        </p:spPr>
      </p:pic>
    </p:spTree>
    <p:extLst>
      <p:ext uri="{BB962C8B-B14F-4D97-AF65-F5344CB8AC3E}">
        <p14:creationId xmlns:p14="http://schemas.microsoft.com/office/powerpoint/2010/main" val="3451709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51BD6-F47B-B246-A7A7-7716BE2E3D8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F88EF59-80DD-E744-8B39-6D733E071E0A}"/>
              </a:ext>
            </a:extLst>
          </p:cNvPr>
          <p:cNvPicPr>
            <a:picLocks noGrp="1" noChangeAspect="1"/>
          </p:cNvPicPr>
          <p:nvPr>
            <p:ph idx="1"/>
          </p:nvPr>
        </p:nvPicPr>
        <p:blipFill>
          <a:blip r:embed="rId2"/>
          <a:stretch>
            <a:fillRect/>
          </a:stretch>
        </p:blipFill>
        <p:spPr>
          <a:xfrm>
            <a:off x="1304821" y="1825625"/>
            <a:ext cx="6534357" cy="4351338"/>
          </a:xfrm>
        </p:spPr>
      </p:pic>
    </p:spTree>
    <p:extLst>
      <p:ext uri="{BB962C8B-B14F-4D97-AF65-F5344CB8AC3E}">
        <p14:creationId xmlns:p14="http://schemas.microsoft.com/office/powerpoint/2010/main" val="2490558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D8ACE1-A2F2-4D3E-94D5-4C14EE21A4EA}"/>
              </a:ext>
            </a:extLst>
          </p:cNvPr>
          <p:cNvPicPr>
            <a:picLocks noChangeAspect="1"/>
          </p:cNvPicPr>
          <p:nvPr/>
        </p:nvPicPr>
        <p:blipFill>
          <a:blip r:embed="rId2"/>
          <a:stretch>
            <a:fillRect/>
          </a:stretch>
        </p:blipFill>
        <p:spPr>
          <a:xfrm>
            <a:off x="0" y="622679"/>
            <a:ext cx="9144000" cy="5612642"/>
          </a:xfrm>
          <a:prstGeom prst="rect">
            <a:avLst/>
          </a:prstGeom>
        </p:spPr>
      </p:pic>
      <p:sp>
        <p:nvSpPr>
          <p:cNvPr id="3" name="TextBox 2">
            <a:extLst>
              <a:ext uri="{FF2B5EF4-FFF2-40B4-BE49-F238E27FC236}">
                <a16:creationId xmlns:a16="http://schemas.microsoft.com/office/drawing/2014/main" id="{6A2F43CC-CDF6-42ED-BA25-4ADDC39BBB66}"/>
              </a:ext>
            </a:extLst>
          </p:cNvPr>
          <p:cNvSpPr txBox="1"/>
          <p:nvPr/>
        </p:nvSpPr>
        <p:spPr>
          <a:xfrm>
            <a:off x="0" y="6320135"/>
            <a:ext cx="9144000" cy="461665"/>
          </a:xfrm>
          <a:prstGeom prst="rect">
            <a:avLst/>
          </a:prstGeom>
          <a:noFill/>
        </p:spPr>
        <p:txBody>
          <a:bodyPr wrap="square" rtlCol="0">
            <a:spAutoFit/>
          </a:bodyPr>
          <a:lstStyle/>
          <a:p>
            <a:pPr algn="ctr"/>
            <a:r>
              <a:rPr lang="en-US" dirty="0"/>
              <a:t>https://exploratory.io/</a:t>
            </a:r>
          </a:p>
        </p:txBody>
      </p:sp>
    </p:spTree>
    <p:extLst>
      <p:ext uri="{BB962C8B-B14F-4D97-AF65-F5344CB8AC3E}">
        <p14:creationId xmlns:p14="http://schemas.microsoft.com/office/powerpoint/2010/main" val="1332438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4772B-4FEF-BE48-BB42-C66F59BBFD9F}"/>
              </a:ext>
            </a:extLst>
          </p:cNvPr>
          <p:cNvSpPr>
            <a:spLocks noGrp="1"/>
          </p:cNvSpPr>
          <p:nvPr>
            <p:ph type="title"/>
          </p:nvPr>
        </p:nvSpPr>
        <p:spPr/>
        <p:txBody>
          <a:bodyPr/>
          <a:lstStyle/>
          <a:p>
            <a:r>
              <a:rPr lang="en-US" dirty="0"/>
              <a:t>Explanatory analytics</a:t>
            </a:r>
          </a:p>
        </p:txBody>
      </p:sp>
      <p:sp>
        <p:nvSpPr>
          <p:cNvPr id="3" name="Content Placeholder 2">
            <a:extLst>
              <a:ext uri="{FF2B5EF4-FFF2-40B4-BE49-F238E27FC236}">
                <a16:creationId xmlns:a16="http://schemas.microsoft.com/office/drawing/2014/main" id="{5DCFC195-B6C4-C34E-A7C9-3B5C3797E236}"/>
              </a:ext>
            </a:extLst>
          </p:cNvPr>
          <p:cNvSpPr>
            <a:spLocks noGrp="1"/>
          </p:cNvSpPr>
          <p:nvPr>
            <p:ph idx="1"/>
          </p:nvPr>
        </p:nvSpPr>
        <p:spPr/>
        <p:txBody>
          <a:bodyPr/>
          <a:lstStyle/>
          <a:p>
            <a:r>
              <a:rPr lang="en-US" dirty="0"/>
              <a:t>Data wrangling for multiple regression</a:t>
            </a:r>
          </a:p>
          <a:p>
            <a:r>
              <a:rPr lang="en-US" dirty="0"/>
              <a:t>Specifying a model</a:t>
            </a:r>
          </a:p>
          <a:p>
            <a:r>
              <a:rPr lang="en-US" dirty="0"/>
              <a:t>Visualizing the explanation</a:t>
            </a:r>
          </a:p>
          <a:p>
            <a:r>
              <a:rPr lang="en-US" dirty="0"/>
              <a:t>Checking the model</a:t>
            </a:r>
          </a:p>
        </p:txBody>
      </p:sp>
    </p:spTree>
    <p:extLst>
      <p:ext uri="{BB962C8B-B14F-4D97-AF65-F5344CB8AC3E}">
        <p14:creationId xmlns:p14="http://schemas.microsoft.com/office/powerpoint/2010/main" val="4239180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CF8CF-EA0C-314D-A9A4-6721277AEAB1}"/>
              </a:ext>
            </a:extLst>
          </p:cNvPr>
          <p:cNvSpPr>
            <a:spLocks noGrp="1"/>
          </p:cNvSpPr>
          <p:nvPr>
            <p:ph type="title"/>
          </p:nvPr>
        </p:nvSpPr>
        <p:spPr/>
        <p:txBody>
          <a:bodyPr/>
          <a:lstStyle/>
          <a:p>
            <a:r>
              <a:rPr lang="en-US" dirty="0"/>
              <a:t>Ex2: Class walk through (</a:t>
            </a:r>
            <a:r>
              <a:rPr lang="en-US" dirty="0" err="1"/>
              <a:t>cont</a:t>
            </a:r>
            <a:r>
              <a:rPr lang="en-US" dirty="0"/>
              <a:t>)</a:t>
            </a:r>
          </a:p>
        </p:txBody>
      </p:sp>
      <p:sp>
        <p:nvSpPr>
          <p:cNvPr id="3" name="Content Placeholder 2">
            <a:extLst>
              <a:ext uri="{FF2B5EF4-FFF2-40B4-BE49-F238E27FC236}">
                <a16:creationId xmlns:a16="http://schemas.microsoft.com/office/drawing/2014/main" id="{124E9360-6C4B-3344-AD4F-DEA46B75F542}"/>
              </a:ext>
            </a:extLst>
          </p:cNvPr>
          <p:cNvSpPr>
            <a:spLocks noGrp="1"/>
          </p:cNvSpPr>
          <p:nvPr>
            <p:ph idx="1"/>
          </p:nvPr>
        </p:nvSpPr>
        <p:spPr>
          <a:xfrm>
            <a:off x="628650" y="1825625"/>
            <a:ext cx="7886700" cy="4351338"/>
          </a:xfrm>
        </p:spPr>
        <p:txBody>
          <a:bodyPr>
            <a:normAutofit/>
          </a:bodyPr>
          <a:lstStyle/>
          <a:p>
            <a:r>
              <a:rPr lang="en-US" dirty="0"/>
              <a:t>Based on the Manheim case</a:t>
            </a:r>
          </a:p>
          <a:p>
            <a:pPr lvl="1"/>
            <a:r>
              <a:rPr lang="en-US" dirty="0">
                <a:hlinkClick r:id="rId3"/>
              </a:rPr>
              <a:t>http://aisel.aisnet.org/cais/vol1/iss1/20/</a:t>
            </a:r>
            <a:endParaRPr lang="en-US" dirty="0"/>
          </a:p>
          <a:p>
            <a:r>
              <a:rPr lang="en-US" dirty="0"/>
              <a:t>Use Manheim car sales data</a:t>
            </a:r>
          </a:p>
          <a:p>
            <a:pPr lvl="1"/>
            <a:r>
              <a:rPr lang="en-US" dirty="0">
                <a:hlinkClick r:id="rId4"/>
              </a:rPr>
              <a:t>manheim.csv</a:t>
            </a:r>
            <a:endParaRPr lang="en-US" dirty="0"/>
          </a:p>
          <a:p>
            <a:pPr lvl="1"/>
            <a:r>
              <a:rPr lang="en-US" dirty="0"/>
              <a:t>Visualize price, miles, and model</a:t>
            </a:r>
          </a:p>
          <a:p>
            <a:pPr lvl="1"/>
            <a:r>
              <a:rPr lang="en-US" dirty="0" err="1"/>
              <a:t>Viz</a:t>
            </a:r>
            <a:r>
              <a:rPr lang="en-US" dirty="0"/>
              <a:t> - scatter</a:t>
            </a:r>
          </a:p>
        </p:txBody>
      </p:sp>
    </p:spTree>
    <p:extLst>
      <p:ext uri="{BB962C8B-B14F-4D97-AF65-F5344CB8AC3E}">
        <p14:creationId xmlns:p14="http://schemas.microsoft.com/office/powerpoint/2010/main" val="907135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773F8-EBBE-5F4D-B7B9-B21AEA58873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4A34E0-84B5-BC4A-86B5-2AF66FBC8BC7}"/>
              </a:ext>
            </a:extLst>
          </p:cNvPr>
          <p:cNvPicPr>
            <a:picLocks noGrp="1" noChangeAspect="1"/>
          </p:cNvPicPr>
          <p:nvPr>
            <p:ph idx="1"/>
          </p:nvPr>
        </p:nvPicPr>
        <p:blipFill>
          <a:blip r:embed="rId3"/>
          <a:stretch>
            <a:fillRect/>
          </a:stretch>
        </p:blipFill>
        <p:spPr>
          <a:xfrm>
            <a:off x="1308496" y="1825625"/>
            <a:ext cx="6527007" cy="4351338"/>
          </a:xfrm>
        </p:spPr>
      </p:pic>
    </p:spTree>
    <p:extLst>
      <p:ext uri="{BB962C8B-B14F-4D97-AF65-F5344CB8AC3E}">
        <p14:creationId xmlns:p14="http://schemas.microsoft.com/office/powerpoint/2010/main" val="1017675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CF8CF-EA0C-314D-A9A4-6721277AEAB1}"/>
              </a:ext>
            </a:extLst>
          </p:cNvPr>
          <p:cNvSpPr>
            <a:spLocks noGrp="1"/>
          </p:cNvSpPr>
          <p:nvPr>
            <p:ph type="title"/>
          </p:nvPr>
        </p:nvSpPr>
        <p:spPr/>
        <p:txBody>
          <a:bodyPr/>
          <a:lstStyle/>
          <a:p>
            <a:r>
              <a:rPr lang="en-US" dirty="0"/>
              <a:t>Ex2: Class walk through</a:t>
            </a:r>
          </a:p>
        </p:txBody>
      </p:sp>
      <p:sp>
        <p:nvSpPr>
          <p:cNvPr id="3" name="Content Placeholder 2">
            <a:extLst>
              <a:ext uri="{FF2B5EF4-FFF2-40B4-BE49-F238E27FC236}">
                <a16:creationId xmlns:a16="http://schemas.microsoft.com/office/drawing/2014/main" id="{124E9360-6C4B-3344-AD4F-DEA46B75F542}"/>
              </a:ext>
            </a:extLst>
          </p:cNvPr>
          <p:cNvSpPr>
            <a:spLocks noGrp="1"/>
          </p:cNvSpPr>
          <p:nvPr>
            <p:ph idx="1"/>
          </p:nvPr>
        </p:nvSpPr>
        <p:spPr/>
        <p:txBody>
          <a:bodyPr>
            <a:normAutofit/>
          </a:bodyPr>
          <a:lstStyle/>
          <a:p>
            <a:r>
              <a:rPr lang="en-US" dirty="0"/>
              <a:t>Visualize price, miles, and sale</a:t>
            </a:r>
          </a:p>
          <a:p>
            <a:pPr lvl="1"/>
            <a:r>
              <a:rPr lang="en-US" dirty="0" err="1"/>
              <a:t>Viz</a:t>
            </a:r>
            <a:r>
              <a:rPr lang="en-US" dirty="0"/>
              <a:t> - scatter</a:t>
            </a:r>
          </a:p>
        </p:txBody>
      </p:sp>
    </p:spTree>
    <p:extLst>
      <p:ext uri="{BB962C8B-B14F-4D97-AF65-F5344CB8AC3E}">
        <p14:creationId xmlns:p14="http://schemas.microsoft.com/office/powerpoint/2010/main" val="683825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8173D-7425-7840-B153-32670026C46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F13574A-4053-5644-AD6F-2C511DD1AC00}"/>
              </a:ext>
            </a:extLst>
          </p:cNvPr>
          <p:cNvPicPr>
            <a:picLocks noGrp="1" noChangeAspect="1"/>
          </p:cNvPicPr>
          <p:nvPr>
            <p:ph idx="1"/>
          </p:nvPr>
        </p:nvPicPr>
        <p:blipFill>
          <a:blip r:embed="rId3"/>
          <a:stretch>
            <a:fillRect/>
          </a:stretch>
        </p:blipFill>
        <p:spPr>
          <a:xfrm>
            <a:off x="1308496" y="1825625"/>
            <a:ext cx="6527007" cy="4351338"/>
          </a:xfrm>
        </p:spPr>
      </p:pic>
    </p:spTree>
    <p:extLst>
      <p:ext uri="{BB962C8B-B14F-4D97-AF65-F5344CB8AC3E}">
        <p14:creationId xmlns:p14="http://schemas.microsoft.com/office/powerpoint/2010/main" val="2149165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CF8CF-EA0C-314D-A9A4-6721277AEAB1}"/>
              </a:ext>
            </a:extLst>
          </p:cNvPr>
          <p:cNvSpPr>
            <a:spLocks noGrp="1"/>
          </p:cNvSpPr>
          <p:nvPr>
            <p:ph type="title"/>
          </p:nvPr>
        </p:nvSpPr>
        <p:spPr/>
        <p:txBody>
          <a:bodyPr/>
          <a:lstStyle/>
          <a:p>
            <a:r>
              <a:rPr lang="en-US" dirty="0"/>
              <a:t>Ex2: Class walk through</a:t>
            </a:r>
          </a:p>
        </p:txBody>
      </p:sp>
      <p:sp>
        <p:nvSpPr>
          <p:cNvPr id="3" name="Content Placeholder 2">
            <a:extLst>
              <a:ext uri="{FF2B5EF4-FFF2-40B4-BE49-F238E27FC236}">
                <a16:creationId xmlns:a16="http://schemas.microsoft.com/office/drawing/2014/main" id="{124E9360-6C4B-3344-AD4F-DEA46B75F542}"/>
              </a:ext>
            </a:extLst>
          </p:cNvPr>
          <p:cNvSpPr>
            <a:spLocks noGrp="1"/>
          </p:cNvSpPr>
          <p:nvPr>
            <p:ph idx="1"/>
          </p:nvPr>
        </p:nvSpPr>
        <p:spPr/>
        <p:txBody>
          <a:bodyPr>
            <a:normAutofit/>
          </a:bodyPr>
          <a:lstStyle/>
          <a:p>
            <a:r>
              <a:rPr lang="en-US" dirty="0"/>
              <a:t>Create a model of the form</a:t>
            </a:r>
          </a:p>
          <a:p>
            <a:pPr lvl="1"/>
            <a:r>
              <a:rPr lang="en-US" dirty="0"/>
              <a:t>price = f(miles, model, sale)</a:t>
            </a:r>
          </a:p>
          <a:p>
            <a:pPr lvl="2"/>
            <a:r>
              <a:rPr lang="en-US" dirty="0"/>
              <a:t>Build model – Build GLM</a:t>
            </a:r>
          </a:p>
          <a:p>
            <a:pPr lvl="1"/>
            <a:r>
              <a:rPr lang="en-US" dirty="0"/>
              <a:t>Explain the difference in the prices of cars</a:t>
            </a:r>
          </a:p>
          <a:p>
            <a:pPr marL="457200" lvl="1" indent="0">
              <a:buNone/>
            </a:pPr>
            <a:endParaRPr lang="en-US" dirty="0"/>
          </a:p>
        </p:txBody>
      </p:sp>
      <p:graphicFrame>
        <p:nvGraphicFramePr>
          <p:cNvPr id="4" name="Table 3">
            <a:extLst>
              <a:ext uri="{FF2B5EF4-FFF2-40B4-BE49-F238E27FC236}">
                <a16:creationId xmlns:a16="http://schemas.microsoft.com/office/drawing/2014/main" id="{5DDB5544-0AD6-3B44-9249-DA412F4FCA23}"/>
              </a:ext>
            </a:extLst>
          </p:cNvPr>
          <p:cNvGraphicFramePr>
            <a:graphicFrameLocks noGrp="1"/>
          </p:cNvGraphicFramePr>
          <p:nvPr>
            <p:extLst>
              <p:ext uri="{D42A27DB-BD31-4B8C-83A1-F6EECF244321}">
                <p14:modId xmlns:p14="http://schemas.microsoft.com/office/powerpoint/2010/main" val="2348508221"/>
              </p:ext>
            </p:extLst>
          </p:nvPr>
        </p:nvGraphicFramePr>
        <p:xfrm>
          <a:off x="1447800" y="3673712"/>
          <a:ext cx="3379050" cy="2514600"/>
        </p:xfrm>
        <a:graphic>
          <a:graphicData uri="http://schemas.openxmlformats.org/drawingml/2006/table">
            <a:tbl>
              <a:tblPr firstRow="1" firstCol="1" bandRow="1">
                <a:tableStyleId>{21E4AEA4-8DFA-4A89-87EB-49C32662AFE0}</a:tableStyleId>
              </a:tblPr>
              <a:tblGrid>
                <a:gridCol w="1126069">
                  <a:extLst>
                    <a:ext uri="{9D8B030D-6E8A-4147-A177-3AD203B41FA5}">
                      <a16:colId xmlns:a16="http://schemas.microsoft.com/office/drawing/2014/main" val="28942864"/>
                    </a:ext>
                  </a:extLst>
                </a:gridCol>
                <a:gridCol w="1126069">
                  <a:extLst>
                    <a:ext uri="{9D8B030D-6E8A-4147-A177-3AD203B41FA5}">
                      <a16:colId xmlns:a16="http://schemas.microsoft.com/office/drawing/2014/main" val="3324125868"/>
                    </a:ext>
                  </a:extLst>
                </a:gridCol>
                <a:gridCol w="1126912">
                  <a:extLst>
                    <a:ext uri="{9D8B030D-6E8A-4147-A177-3AD203B41FA5}">
                      <a16:colId xmlns:a16="http://schemas.microsoft.com/office/drawing/2014/main" val="256262741"/>
                    </a:ext>
                  </a:extLst>
                </a:gridCol>
              </a:tblGrid>
              <a:tr h="335280">
                <a:tc>
                  <a:txBody>
                    <a:bodyPr/>
                    <a:lstStyle/>
                    <a:p>
                      <a:pPr algn="l" fontAlgn="ctr"/>
                      <a:r>
                        <a:rPr lang="en-US" sz="1200" b="0" i="0" u="none" strike="noStrike" dirty="0">
                          <a:solidFill>
                            <a:srgbClr val="000000"/>
                          </a:solidFill>
                          <a:effectLst/>
                          <a:latin typeface="Calibri" panose="020F0502020204030204" pitchFamily="34" charset="0"/>
                        </a:rPr>
                        <a:t>Term</a:t>
                      </a:r>
                    </a:p>
                  </a:txBody>
                  <a:tcPr marL="9525" marR="9525" marT="9525" marB="0" anchor="ctr"/>
                </a:tc>
                <a:tc>
                  <a:txBody>
                    <a:bodyPr/>
                    <a:lstStyle/>
                    <a:p>
                      <a:pPr algn="r" fontAlgn="ctr"/>
                      <a:r>
                        <a:rPr lang="en-US" sz="1200" b="0" i="0" u="none" strike="noStrike" dirty="0">
                          <a:solidFill>
                            <a:srgbClr val="000000"/>
                          </a:solidFill>
                          <a:effectLst/>
                          <a:latin typeface="Calibri" panose="020F0502020204030204" pitchFamily="34" charset="0"/>
                        </a:rPr>
                        <a:t>Estimate</a:t>
                      </a:r>
                    </a:p>
                  </a:txBody>
                  <a:tcPr marL="9525" marR="9525" marT="9525" marB="0" anchor="ctr"/>
                </a:tc>
                <a:tc>
                  <a:txBody>
                    <a:bodyPr/>
                    <a:lstStyle/>
                    <a:p>
                      <a:pPr algn="r" fontAlgn="ctr"/>
                      <a:r>
                        <a:rPr lang="en-US" sz="1200" b="0" i="0" u="none" strike="noStrike" dirty="0">
                          <a:solidFill>
                            <a:srgbClr val="000000"/>
                          </a:solidFill>
                          <a:effectLst/>
                          <a:latin typeface="Calibri" panose="020F0502020204030204" pitchFamily="34" charset="0"/>
                        </a:rPr>
                        <a:t>P-value</a:t>
                      </a:r>
                    </a:p>
                  </a:txBody>
                  <a:tcPr marL="9525" marR="9525" marT="9525" marB="0" anchor="ctr"/>
                </a:tc>
                <a:extLst>
                  <a:ext uri="{0D108BD9-81ED-4DB2-BD59-A6C34878D82A}">
                    <a16:rowId xmlns:a16="http://schemas.microsoft.com/office/drawing/2014/main" val="1908374748"/>
                  </a:ext>
                </a:extLst>
              </a:tr>
              <a:tr h="335280">
                <a:tc>
                  <a:txBody>
                    <a:bodyPr/>
                    <a:lstStyle/>
                    <a:p>
                      <a:pPr algn="l" fontAlgn="ctr"/>
                      <a:r>
                        <a:rPr lang="en-US" sz="1200" u="none" strike="noStrike">
                          <a:effectLst/>
                        </a:rPr>
                        <a:t>(Intercept)</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200" u="none" strike="noStrike">
                          <a:effectLst/>
                        </a:rPr>
                        <a:t>22887.74</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200" u="none" strike="noStrike">
                          <a:effectLst/>
                        </a:rPr>
                        <a:t>0.00</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20121802"/>
                  </a:ext>
                </a:extLst>
              </a:tr>
              <a:tr h="502920">
                <a:tc>
                  <a:txBody>
                    <a:bodyPr/>
                    <a:lstStyle/>
                    <a:p>
                      <a:pPr algn="l" fontAlgn="ctr"/>
                      <a:r>
                        <a:rPr lang="en-US" sz="1200" u="none" strike="noStrike">
                          <a:effectLst/>
                        </a:rPr>
                        <a:t>miles</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200" u="none" strike="noStrike">
                          <a:effectLst/>
                        </a:rPr>
                        <a:t>-0.13</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200" u="none" strike="noStrike">
                          <a:effectLst/>
                        </a:rPr>
                        <a:t>0.00</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01610207"/>
                  </a:ext>
                </a:extLst>
              </a:tr>
              <a:tr h="335280">
                <a:tc>
                  <a:txBody>
                    <a:bodyPr/>
                    <a:lstStyle/>
                    <a:p>
                      <a:pPr algn="l" fontAlgn="ctr"/>
                      <a:r>
                        <a:rPr lang="en-US" sz="1200" u="none" strike="noStrike">
                          <a:effectLst/>
                        </a:rPr>
                        <a:t>modelZ</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200" u="none" strike="noStrike">
                          <a:effectLst/>
                        </a:rPr>
                        <a:t>12240.00</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200" u="none" strike="noStrike">
                          <a:effectLst/>
                        </a:rPr>
                        <a:t>0.00</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46780261"/>
                  </a:ext>
                </a:extLst>
              </a:tr>
              <a:tr h="502920">
                <a:tc>
                  <a:txBody>
                    <a:bodyPr/>
                    <a:lstStyle/>
                    <a:p>
                      <a:pPr algn="l" fontAlgn="ctr"/>
                      <a:r>
                        <a:rPr lang="en-US" sz="1200" u="none" strike="noStrike">
                          <a:effectLst/>
                        </a:rPr>
                        <a:t>modelY</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200" u="none" strike="noStrike">
                          <a:effectLst/>
                        </a:rPr>
                        <a:t>5616.91</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200" u="none" strike="noStrike">
                          <a:effectLst/>
                        </a:rPr>
                        <a:t>0.00</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58945695"/>
                  </a:ext>
                </a:extLst>
              </a:tr>
              <a:tr h="502920">
                <a:tc>
                  <a:txBody>
                    <a:bodyPr/>
                    <a:lstStyle/>
                    <a:p>
                      <a:pPr algn="l" fontAlgn="ctr"/>
                      <a:r>
                        <a:rPr lang="en-US" sz="1200" u="none" strike="noStrike" dirty="0" err="1">
                          <a:effectLst/>
                        </a:rPr>
                        <a:t>saleOnline</a:t>
                      </a:r>
                      <a:endParaRPr lang="en-U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r" fontAlgn="ctr"/>
                      <a:r>
                        <a:rPr lang="en-US" sz="1200" u="none" strike="noStrike">
                          <a:effectLst/>
                        </a:rPr>
                        <a:t>591.75</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US" sz="1200" u="none" strike="noStrike" dirty="0">
                          <a:effectLst/>
                        </a:rPr>
                        <a:t>0.00</a:t>
                      </a:r>
                      <a:endParaRPr lang="en-U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3185578"/>
                  </a:ext>
                </a:extLst>
              </a:tr>
            </a:tbl>
          </a:graphicData>
        </a:graphic>
      </p:graphicFrame>
    </p:spTree>
    <p:extLst>
      <p:ext uri="{BB962C8B-B14F-4D97-AF65-F5344CB8AC3E}">
        <p14:creationId xmlns:p14="http://schemas.microsoft.com/office/powerpoint/2010/main" val="937678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CF8CF-EA0C-314D-A9A4-6721277AEAB1}"/>
              </a:ext>
            </a:extLst>
          </p:cNvPr>
          <p:cNvSpPr>
            <a:spLocks noGrp="1"/>
          </p:cNvSpPr>
          <p:nvPr>
            <p:ph type="title"/>
          </p:nvPr>
        </p:nvSpPr>
        <p:spPr/>
        <p:txBody>
          <a:bodyPr/>
          <a:lstStyle/>
          <a:p>
            <a:r>
              <a:rPr lang="en-US" dirty="0"/>
              <a:t>Ex2: Class walk through</a:t>
            </a:r>
          </a:p>
        </p:txBody>
      </p:sp>
      <p:sp>
        <p:nvSpPr>
          <p:cNvPr id="3" name="Content Placeholder 2">
            <a:extLst>
              <a:ext uri="{FF2B5EF4-FFF2-40B4-BE49-F238E27FC236}">
                <a16:creationId xmlns:a16="http://schemas.microsoft.com/office/drawing/2014/main" id="{124E9360-6C4B-3344-AD4F-DEA46B75F542}"/>
              </a:ext>
            </a:extLst>
          </p:cNvPr>
          <p:cNvSpPr>
            <a:spLocks noGrp="1"/>
          </p:cNvSpPr>
          <p:nvPr>
            <p:ph idx="1"/>
          </p:nvPr>
        </p:nvSpPr>
        <p:spPr/>
        <p:txBody>
          <a:bodyPr>
            <a:normAutofit/>
          </a:bodyPr>
          <a:lstStyle/>
          <a:p>
            <a:r>
              <a:rPr lang="en-US" dirty="0"/>
              <a:t>Create a model of the form</a:t>
            </a:r>
          </a:p>
          <a:p>
            <a:pPr lvl="1"/>
            <a:r>
              <a:rPr lang="en-US" dirty="0"/>
              <a:t>price = f(miles, model, sale)</a:t>
            </a:r>
          </a:p>
          <a:p>
            <a:pPr lvl="2"/>
            <a:r>
              <a:rPr lang="en-US" dirty="0"/>
              <a:t>Build model – Build GLM</a:t>
            </a:r>
          </a:p>
          <a:p>
            <a:pPr lvl="1"/>
            <a:r>
              <a:rPr lang="en-US" dirty="0"/>
              <a:t>Explain the difference in the prices of cars</a:t>
            </a:r>
          </a:p>
          <a:p>
            <a:pPr marL="914400" lvl="2" indent="0">
              <a:buNone/>
            </a:pPr>
            <a:endParaRPr lang="en-US" dirty="0"/>
          </a:p>
          <a:p>
            <a:pPr lvl="1"/>
            <a:r>
              <a:rPr lang="en-US" dirty="0"/>
              <a:t>Graph residuals</a:t>
            </a:r>
          </a:p>
          <a:p>
            <a:pPr lvl="2"/>
            <a:r>
              <a:rPr lang="en-US" dirty="0"/>
              <a:t>price vs residuals</a:t>
            </a:r>
          </a:p>
          <a:p>
            <a:pPr lvl="2"/>
            <a:r>
              <a:rPr lang="en-US" dirty="0" err="1"/>
              <a:t>Viz</a:t>
            </a:r>
            <a:r>
              <a:rPr lang="en-US" dirty="0"/>
              <a:t> – Scatter</a:t>
            </a:r>
          </a:p>
          <a:p>
            <a:pPr lvl="2"/>
            <a:r>
              <a:rPr lang="en-US" dirty="0"/>
              <a:t>Are there any problems?</a:t>
            </a:r>
          </a:p>
        </p:txBody>
      </p:sp>
    </p:spTree>
    <p:extLst>
      <p:ext uri="{BB962C8B-B14F-4D97-AF65-F5344CB8AC3E}">
        <p14:creationId xmlns:p14="http://schemas.microsoft.com/office/powerpoint/2010/main" val="3727538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9F0F2E-D5FA-3D4D-AE99-95A681CFC196}"/>
              </a:ext>
            </a:extLst>
          </p:cNvPr>
          <p:cNvPicPr>
            <a:picLocks noChangeAspect="1"/>
          </p:cNvPicPr>
          <p:nvPr/>
        </p:nvPicPr>
        <p:blipFill>
          <a:blip r:embed="rId3"/>
          <a:stretch>
            <a:fillRect/>
          </a:stretch>
        </p:blipFill>
        <p:spPr>
          <a:xfrm>
            <a:off x="762000" y="889000"/>
            <a:ext cx="7620000" cy="5080000"/>
          </a:xfrm>
          <a:prstGeom prst="rect">
            <a:avLst/>
          </a:prstGeom>
        </p:spPr>
      </p:pic>
    </p:spTree>
    <p:extLst>
      <p:ext uri="{BB962C8B-B14F-4D97-AF65-F5344CB8AC3E}">
        <p14:creationId xmlns:p14="http://schemas.microsoft.com/office/powerpoint/2010/main" val="2723967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7058B-62A9-5647-9E6C-4937123AB6E0}"/>
              </a:ext>
            </a:extLst>
          </p:cNvPr>
          <p:cNvSpPr>
            <a:spLocks noGrp="1"/>
          </p:cNvSpPr>
          <p:nvPr>
            <p:ph type="title"/>
          </p:nvPr>
        </p:nvSpPr>
        <p:spPr/>
        <p:txBody>
          <a:bodyPr/>
          <a:lstStyle/>
          <a:p>
            <a:r>
              <a:rPr lang="en-US" dirty="0"/>
              <a:t>Predicting or setting price</a:t>
            </a:r>
          </a:p>
        </p:txBody>
      </p:sp>
      <p:sp>
        <p:nvSpPr>
          <p:cNvPr id="3" name="Content Placeholder 2">
            <a:extLst>
              <a:ext uri="{FF2B5EF4-FFF2-40B4-BE49-F238E27FC236}">
                <a16:creationId xmlns:a16="http://schemas.microsoft.com/office/drawing/2014/main" id="{877506E6-F9C5-874B-9CD2-2A2F44C7265F}"/>
              </a:ext>
            </a:extLst>
          </p:cNvPr>
          <p:cNvSpPr>
            <a:spLocks noGrp="1"/>
          </p:cNvSpPr>
          <p:nvPr>
            <p:ph idx="1"/>
          </p:nvPr>
        </p:nvSpPr>
        <p:spPr/>
        <p:txBody>
          <a:bodyPr/>
          <a:lstStyle/>
          <a:p>
            <a:r>
              <a:rPr lang="en-US" dirty="0"/>
              <a:t>Price = 22888 + -.13*miles + </a:t>
            </a:r>
            <a:r>
              <a:rPr lang="en-US" dirty="0" err="1"/>
              <a:t>modelType</a:t>
            </a:r>
            <a:r>
              <a:rPr lang="en-US" dirty="0"/>
              <a:t> + </a:t>
            </a:r>
            <a:r>
              <a:rPr lang="en-US" dirty="0" err="1"/>
              <a:t>saleType</a:t>
            </a:r>
            <a:endParaRPr lang="en-US" dirty="0"/>
          </a:p>
        </p:txBody>
      </p:sp>
    </p:spTree>
    <p:extLst>
      <p:ext uri="{BB962C8B-B14F-4D97-AF65-F5344CB8AC3E}">
        <p14:creationId xmlns:p14="http://schemas.microsoft.com/office/powerpoint/2010/main" val="3132614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AED49C-70C3-6B48-9602-76C3076DE78D}"/>
              </a:ext>
            </a:extLst>
          </p:cNvPr>
          <p:cNvSpPr>
            <a:spLocks noGrp="1"/>
          </p:cNvSpPr>
          <p:nvPr>
            <p:ph type="title"/>
          </p:nvPr>
        </p:nvSpPr>
        <p:spPr/>
        <p:txBody>
          <a:bodyPr/>
          <a:lstStyle/>
          <a:p>
            <a:r>
              <a:rPr lang="en-US" dirty="0"/>
              <a:t>Class assignment #2</a:t>
            </a:r>
          </a:p>
        </p:txBody>
      </p:sp>
      <p:sp>
        <p:nvSpPr>
          <p:cNvPr id="4" name="Text Placeholder 3">
            <a:extLst>
              <a:ext uri="{FF2B5EF4-FFF2-40B4-BE49-F238E27FC236}">
                <a16:creationId xmlns:a16="http://schemas.microsoft.com/office/drawing/2014/main" id="{4B0A7323-2205-E940-AB5A-791A93587B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19256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3646-CD18-8E48-9FA0-DD5AE9FC17AC}"/>
              </a:ext>
            </a:extLst>
          </p:cNvPr>
          <p:cNvSpPr>
            <a:spLocks noGrp="1"/>
          </p:cNvSpPr>
          <p:nvPr>
            <p:ph type="title"/>
          </p:nvPr>
        </p:nvSpPr>
        <p:spPr/>
        <p:txBody>
          <a:bodyPr/>
          <a:lstStyle/>
          <a:p>
            <a:r>
              <a:rPr lang="en-US" dirty="0"/>
              <a:t>Skills development</a:t>
            </a:r>
          </a:p>
        </p:txBody>
      </p:sp>
      <p:sp>
        <p:nvSpPr>
          <p:cNvPr id="3" name="Content Placeholder 2">
            <a:extLst>
              <a:ext uri="{FF2B5EF4-FFF2-40B4-BE49-F238E27FC236}">
                <a16:creationId xmlns:a16="http://schemas.microsoft.com/office/drawing/2014/main" id="{4A1079D7-E464-C24B-8F90-22AA6EE9166B}"/>
              </a:ext>
            </a:extLst>
          </p:cNvPr>
          <p:cNvSpPr>
            <a:spLocks noGrp="1"/>
          </p:cNvSpPr>
          <p:nvPr>
            <p:ph idx="1"/>
          </p:nvPr>
        </p:nvSpPr>
        <p:spPr/>
        <p:txBody>
          <a:bodyPr/>
          <a:lstStyle/>
          <a:p>
            <a:r>
              <a:rPr lang="en-US" dirty="0"/>
              <a:t>Data wrangling</a:t>
            </a:r>
          </a:p>
          <a:p>
            <a:r>
              <a:rPr lang="en-US" dirty="0"/>
              <a:t>Descriptive analytics</a:t>
            </a:r>
          </a:p>
          <a:p>
            <a:r>
              <a:rPr lang="en-US" dirty="0"/>
              <a:t>Explanatory analytics</a:t>
            </a:r>
          </a:p>
          <a:p>
            <a:r>
              <a:rPr lang="en-US" dirty="0"/>
              <a:t>Predictive analytics</a:t>
            </a:r>
          </a:p>
          <a:p>
            <a:r>
              <a:rPr lang="en-US" dirty="0"/>
              <a:t>Prescriptive analytics</a:t>
            </a:r>
          </a:p>
        </p:txBody>
      </p:sp>
      <p:sp>
        <p:nvSpPr>
          <p:cNvPr id="4" name="Slide Number Placeholder 3">
            <a:extLst>
              <a:ext uri="{FF2B5EF4-FFF2-40B4-BE49-F238E27FC236}">
                <a16:creationId xmlns:a16="http://schemas.microsoft.com/office/drawing/2014/main" id="{14F4C31F-07DF-364B-AFF9-D0AAD49A6FC7}"/>
              </a:ext>
            </a:extLst>
          </p:cNvPr>
          <p:cNvSpPr>
            <a:spLocks noGrp="1"/>
          </p:cNvSpPr>
          <p:nvPr>
            <p:ph type="sldNum" sz="quarter" idx="12"/>
          </p:nvPr>
        </p:nvSpPr>
        <p:spPr/>
        <p:txBody>
          <a:bodyPr/>
          <a:lstStyle/>
          <a:p>
            <a:pPr>
              <a:defRPr/>
            </a:pPr>
            <a:fld id="{EFCBF975-5784-E84D-AD4C-0AE23DB3F7FE}" type="slidenum">
              <a:rPr lang="en-US" smtClean="0"/>
              <a:pPr>
                <a:defRPr/>
              </a:pPr>
              <a:t>3</a:t>
            </a:fld>
            <a:endParaRPr lang="en-US"/>
          </a:p>
        </p:txBody>
      </p:sp>
    </p:spTree>
    <p:extLst>
      <p:ext uri="{BB962C8B-B14F-4D97-AF65-F5344CB8AC3E}">
        <p14:creationId xmlns:p14="http://schemas.microsoft.com/office/powerpoint/2010/main" val="3500169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D941-A81D-0947-91B4-7F5BFD71D732}"/>
              </a:ext>
            </a:extLst>
          </p:cNvPr>
          <p:cNvSpPr>
            <a:spLocks noGrp="1"/>
          </p:cNvSpPr>
          <p:nvPr>
            <p:ph type="title"/>
          </p:nvPr>
        </p:nvSpPr>
        <p:spPr/>
        <p:txBody>
          <a:bodyPr/>
          <a:lstStyle/>
          <a:p>
            <a:r>
              <a:rPr lang="en-US" dirty="0"/>
              <a:t>New York City bike counts</a:t>
            </a:r>
          </a:p>
        </p:txBody>
      </p:sp>
      <p:sp>
        <p:nvSpPr>
          <p:cNvPr id="3" name="Content Placeholder 2">
            <a:extLst>
              <a:ext uri="{FF2B5EF4-FFF2-40B4-BE49-F238E27FC236}">
                <a16:creationId xmlns:a16="http://schemas.microsoft.com/office/drawing/2014/main" id="{0F0EC3C9-9735-6045-8FC2-CFBD27E2ECD0}"/>
              </a:ext>
            </a:extLst>
          </p:cNvPr>
          <p:cNvSpPr>
            <a:spLocks noGrp="1"/>
          </p:cNvSpPr>
          <p:nvPr>
            <p:ph idx="1"/>
          </p:nvPr>
        </p:nvSpPr>
        <p:spPr/>
        <p:txBody>
          <a:bodyPr>
            <a:normAutofit/>
          </a:bodyPr>
          <a:lstStyle/>
          <a:p>
            <a:r>
              <a:rPr lang="en-US" dirty="0"/>
              <a:t>New York City Department of Transportation (DOT) conducts regular bike counts on the East River bridges. DOT installed automated counters, which provide continuous 24 hour data every day of the year. The dataset also contains temperature and precipitation data.</a:t>
            </a:r>
          </a:p>
          <a:p>
            <a:r>
              <a:rPr lang="en-US" dirty="0">
                <a:hlinkClick r:id="rId3"/>
              </a:rPr>
              <a:t>NYCBiking.xlsx</a:t>
            </a:r>
            <a:endParaRPr lang="en-US" dirty="0"/>
          </a:p>
          <a:p>
            <a:endParaRPr lang="en-US" dirty="0"/>
          </a:p>
          <a:p>
            <a:endParaRPr lang="en-US" dirty="0"/>
          </a:p>
        </p:txBody>
      </p:sp>
    </p:spTree>
    <p:extLst>
      <p:ext uri="{BB962C8B-B14F-4D97-AF65-F5344CB8AC3E}">
        <p14:creationId xmlns:p14="http://schemas.microsoft.com/office/powerpoint/2010/main" val="3988909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D941-A81D-0947-91B4-7F5BFD71D732}"/>
              </a:ext>
            </a:extLst>
          </p:cNvPr>
          <p:cNvSpPr>
            <a:spLocks noGrp="1"/>
          </p:cNvSpPr>
          <p:nvPr>
            <p:ph type="title"/>
          </p:nvPr>
        </p:nvSpPr>
        <p:spPr/>
        <p:txBody>
          <a:bodyPr/>
          <a:lstStyle/>
          <a:p>
            <a:r>
              <a:rPr lang="en-US" dirty="0"/>
              <a:t>New York City bike counts</a:t>
            </a:r>
          </a:p>
        </p:txBody>
      </p:sp>
      <p:sp>
        <p:nvSpPr>
          <p:cNvPr id="3" name="Content Placeholder 2">
            <a:extLst>
              <a:ext uri="{FF2B5EF4-FFF2-40B4-BE49-F238E27FC236}">
                <a16:creationId xmlns:a16="http://schemas.microsoft.com/office/drawing/2014/main" id="{0F0EC3C9-9735-6045-8FC2-CFBD27E2ECD0}"/>
              </a:ext>
            </a:extLst>
          </p:cNvPr>
          <p:cNvSpPr>
            <a:spLocks noGrp="1"/>
          </p:cNvSpPr>
          <p:nvPr>
            <p:ph idx="1"/>
          </p:nvPr>
        </p:nvSpPr>
        <p:spPr/>
        <p:txBody>
          <a:bodyPr>
            <a:normAutofit/>
          </a:bodyPr>
          <a:lstStyle/>
          <a:p>
            <a:pPr fontAlgn="base"/>
            <a:r>
              <a:rPr lang="en-US" dirty="0"/>
              <a:t>Prepare the file for analysis</a:t>
            </a:r>
          </a:p>
          <a:p>
            <a:pPr fontAlgn="base"/>
            <a:r>
              <a:rPr lang="en-US" dirty="0"/>
              <a:t>Report trips into and out of Manhattan by bridge and day of the week? </a:t>
            </a:r>
            <a:r>
              <a:rPr lang="en-US"/>
              <a:t>(Pivot table)</a:t>
            </a:r>
            <a:endParaRPr lang="en-US" dirty="0"/>
          </a:p>
          <a:p>
            <a:pPr fontAlgn="base"/>
            <a:r>
              <a:rPr lang="en-US" dirty="0"/>
              <a:t>Develop a linear regression model to predict trips each day of the week for each bridge. Variable determination should result depicted in residual plot in the following slides.</a:t>
            </a:r>
          </a:p>
          <a:p>
            <a:pPr fontAlgn="base"/>
            <a:r>
              <a:rPr lang="en-US" dirty="0"/>
              <a:t>Do you have any concerns with the model?</a:t>
            </a:r>
          </a:p>
          <a:p>
            <a:pPr lvl="2" fontAlgn="base"/>
            <a:endParaRPr lang="en-US" dirty="0"/>
          </a:p>
          <a:p>
            <a:endParaRPr lang="en-US" dirty="0"/>
          </a:p>
        </p:txBody>
      </p:sp>
    </p:spTree>
    <p:extLst>
      <p:ext uri="{BB962C8B-B14F-4D97-AF65-F5344CB8AC3E}">
        <p14:creationId xmlns:p14="http://schemas.microsoft.com/office/powerpoint/2010/main" val="497500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9D7A8-6105-C449-83D9-B4ACA92BB4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80D78A-0392-3E46-8BEF-B258A3FA94B9}"/>
              </a:ext>
            </a:extLst>
          </p:cNvPr>
          <p:cNvSpPr>
            <a:spLocks noGrp="1"/>
          </p:cNvSpPr>
          <p:nvPr>
            <p:ph idx="1"/>
          </p:nvPr>
        </p:nvSpPr>
        <p:spPr/>
        <p:txBody>
          <a:bodyPr/>
          <a:lstStyle/>
          <a:p>
            <a:r>
              <a:rPr lang="en-US" dirty="0"/>
              <a:t>Submission – Publish your tables and charts on Exploratory. Screenshot the images and upload 1 Word file with the names of the 2 people who worked on it. Turn in the following</a:t>
            </a:r>
          </a:p>
          <a:p>
            <a:pPr lvl="1" fontAlgn="base"/>
            <a:r>
              <a:rPr lang="en-US" dirty="0"/>
              <a:t>Trips Analysis -  Bridge by Day of Week</a:t>
            </a:r>
          </a:p>
          <a:p>
            <a:pPr lvl="1" fontAlgn="base"/>
            <a:r>
              <a:rPr lang="en-US" dirty="0"/>
              <a:t>Linear Regression analysis and interpretation (sig + estimate)</a:t>
            </a:r>
          </a:p>
          <a:p>
            <a:pPr lvl="1" fontAlgn="base"/>
            <a:r>
              <a:rPr lang="en-US" dirty="0"/>
              <a:t>Residuals Analysis (graph)</a:t>
            </a:r>
          </a:p>
          <a:p>
            <a:pPr marL="0" indent="0">
              <a:buNone/>
            </a:pPr>
            <a:endParaRPr lang="en-US" dirty="0"/>
          </a:p>
        </p:txBody>
      </p:sp>
    </p:spTree>
    <p:extLst>
      <p:ext uri="{BB962C8B-B14F-4D97-AF65-F5344CB8AC3E}">
        <p14:creationId xmlns:p14="http://schemas.microsoft.com/office/powerpoint/2010/main" val="1976843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CD07E-8EC3-F04A-8E43-5659D9C0F097}"/>
              </a:ext>
            </a:extLst>
          </p:cNvPr>
          <p:cNvSpPr>
            <a:spLocks noGrp="1"/>
          </p:cNvSpPr>
          <p:nvPr>
            <p:ph type="title"/>
          </p:nvPr>
        </p:nvSpPr>
        <p:spPr/>
        <p:txBody>
          <a:bodyPr/>
          <a:lstStyle/>
          <a:p>
            <a:r>
              <a:rPr lang="en-US" dirty="0"/>
              <a:t>Trips analysis</a:t>
            </a:r>
          </a:p>
        </p:txBody>
      </p:sp>
      <p:graphicFrame>
        <p:nvGraphicFramePr>
          <p:cNvPr id="4" name="Content Placeholder 3">
            <a:extLst>
              <a:ext uri="{FF2B5EF4-FFF2-40B4-BE49-F238E27FC236}">
                <a16:creationId xmlns:a16="http://schemas.microsoft.com/office/drawing/2014/main" id="{73634F4F-C741-184F-B832-C9BE82698731}"/>
              </a:ext>
            </a:extLst>
          </p:cNvPr>
          <p:cNvGraphicFramePr>
            <a:graphicFrameLocks noGrp="1"/>
          </p:cNvGraphicFramePr>
          <p:nvPr>
            <p:ph idx="1"/>
            <p:extLst>
              <p:ext uri="{D42A27DB-BD31-4B8C-83A1-F6EECF244321}">
                <p14:modId xmlns:p14="http://schemas.microsoft.com/office/powerpoint/2010/main" val="3325210047"/>
              </p:ext>
            </p:extLst>
          </p:nvPr>
        </p:nvGraphicFramePr>
        <p:xfrm>
          <a:off x="628650" y="1825625"/>
          <a:ext cx="7886696" cy="1854200"/>
        </p:xfrm>
        <a:graphic>
          <a:graphicData uri="http://schemas.openxmlformats.org/drawingml/2006/table">
            <a:tbl>
              <a:tblPr firstRow="1" bandRow="1">
                <a:tableStyleId>{5C22544A-7EE6-4342-B048-85BDC9FD1C3A}</a:tableStyleId>
              </a:tblPr>
              <a:tblGrid>
                <a:gridCol w="985837">
                  <a:extLst>
                    <a:ext uri="{9D8B030D-6E8A-4147-A177-3AD203B41FA5}">
                      <a16:colId xmlns:a16="http://schemas.microsoft.com/office/drawing/2014/main" val="2757602610"/>
                    </a:ext>
                  </a:extLst>
                </a:gridCol>
                <a:gridCol w="985837">
                  <a:extLst>
                    <a:ext uri="{9D8B030D-6E8A-4147-A177-3AD203B41FA5}">
                      <a16:colId xmlns:a16="http://schemas.microsoft.com/office/drawing/2014/main" val="2721056383"/>
                    </a:ext>
                  </a:extLst>
                </a:gridCol>
                <a:gridCol w="985837">
                  <a:extLst>
                    <a:ext uri="{9D8B030D-6E8A-4147-A177-3AD203B41FA5}">
                      <a16:colId xmlns:a16="http://schemas.microsoft.com/office/drawing/2014/main" val="917130797"/>
                    </a:ext>
                  </a:extLst>
                </a:gridCol>
                <a:gridCol w="985837">
                  <a:extLst>
                    <a:ext uri="{9D8B030D-6E8A-4147-A177-3AD203B41FA5}">
                      <a16:colId xmlns:a16="http://schemas.microsoft.com/office/drawing/2014/main" val="3399907840"/>
                    </a:ext>
                  </a:extLst>
                </a:gridCol>
                <a:gridCol w="985837">
                  <a:extLst>
                    <a:ext uri="{9D8B030D-6E8A-4147-A177-3AD203B41FA5}">
                      <a16:colId xmlns:a16="http://schemas.microsoft.com/office/drawing/2014/main" val="3920148530"/>
                    </a:ext>
                  </a:extLst>
                </a:gridCol>
                <a:gridCol w="985837">
                  <a:extLst>
                    <a:ext uri="{9D8B030D-6E8A-4147-A177-3AD203B41FA5}">
                      <a16:colId xmlns:a16="http://schemas.microsoft.com/office/drawing/2014/main" val="866402694"/>
                    </a:ext>
                  </a:extLst>
                </a:gridCol>
                <a:gridCol w="985837">
                  <a:extLst>
                    <a:ext uri="{9D8B030D-6E8A-4147-A177-3AD203B41FA5}">
                      <a16:colId xmlns:a16="http://schemas.microsoft.com/office/drawing/2014/main" val="3850966937"/>
                    </a:ext>
                  </a:extLst>
                </a:gridCol>
                <a:gridCol w="985837">
                  <a:extLst>
                    <a:ext uri="{9D8B030D-6E8A-4147-A177-3AD203B41FA5}">
                      <a16:colId xmlns:a16="http://schemas.microsoft.com/office/drawing/2014/main" val="198408108"/>
                    </a:ext>
                  </a:extLst>
                </a:gridCol>
              </a:tblGrid>
              <a:tr h="370840">
                <a:tc>
                  <a:txBody>
                    <a:bodyPr/>
                    <a:lstStyle/>
                    <a:p>
                      <a:pPr algn="l" fontAlgn="b"/>
                      <a:r>
                        <a:rPr lang="en-US" sz="1200" u="none" strike="noStrike" dirty="0">
                          <a:effectLst/>
                        </a:rPr>
                        <a:t> Bridge </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1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2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                  3 </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4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6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7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82429909"/>
                  </a:ext>
                </a:extLst>
              </a:tr>
              <a:tr h="370840">
                <a:tc>
                  <a:txBody>
                    <a:bodyPr/>
                    <a:lstStyle/>
                    <a:p>
                      <a:pPr algn="l" fontAlgn="b"/>
                      <a:r>
                        <a:rPr lang="en-US" sz="1200" u="none" strike="noStrike">
                          <a:effectLst/>
                        </a:rPr>
                        <a:t> Brooklyn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74,976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98,293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96,882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105,796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99,524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90,949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82,150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06886686"/>
                  </a:ext>
                </a:extLst>
              </a:tr>
              <a:tr h="370840">
                <a:tc>
                  <a:txBody>
                    <a:bodyPr/>
                    <a:lstStyle/>
                    <a:p>
                      <a:pPr algn="l" fontAlgn="b"/>
                      <a:r>
                        <a:rPr lang="en-US" sz="1200" u="none" strike="noStrike">
                          <a:effectLst/>
                        </a:rPr>
                        <a:t> Manhattan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119,802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167,072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172,546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182,564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167,546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148,612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123,036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21728825"/>
                  </a:ext>
                </a:extLst>
              </a:tr>
              <a:tr h="370840">
                <a:tc>
                  <a:txBody>
                    <a:bodyPr/>
                    <a:lstStyle/>
                    <a:p>
                      <a:pPr algn="l" fontAlgn="b"/>
                      <a:r>
                        <a:rPr lang="en-US" sz="1200" u="none" strike="noStrike">
                          <a:effectLst/>
                        </a:rPr>
                        <a:t> Queensboro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95,959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137,135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142,701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156,830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146,057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131,761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109,912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24238217"/>
                  </a:ext>
                </a:extLst>
              </a:tr>
              <a:tr h="370840">
                <a:tc>
                  <a:txBody>
                    <a:bodyPr/>
                    <a:lstStyle/>
                    <a:p>
                      <a:pPr algn="l" fontAlgn="b"/>
                      <a:r>
                        <a:rPr lang="en-US" sz="1200" u="none" strike="noStrike">
                          <a:effectLst/>
                        </a:rPr>
                        <a:t> Williamsburg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134,471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198,705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       211,339 </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227,478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210,312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186,200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       149,922 </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70644960"/>
                  </a:ext>
                </a:extLst>
              </a:tr>
            </a:tbl>
          </a:graphicData>
        </a:graphic>
      </p:graphicFrame>
    </p:spTree>
    <p:extLst>
      <p:ext uri="{BB962C8B-B14F-4D97-AF65-F5344CB8AC3E}">
        <p14:creationId xmlns:p14="http://schemas.microsoft.com/office/powerpoint/2010/main" val="135187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5F31A-A7B2-FF43-A065-C01A3166DF7C}"/>
              </a:ext>
            </a:extLst>
          </p:cNvPr>
          <p:cNvSpPr>
            <a:spLocks noGrp="1"/>
          </p:cNvSpPr>
          <p:nvPr>
            <p:ph type="title"/>
          </p:nvPr>
        </p:nvSpPr>
        <p:spPr/>
        <p:txBody>
          <a:bodyPr/>
          <a:lstStyle/>
          <a:p>
            <a:r>
              <a:rPr lang="en-US" dirty="0"/>
              <a:t>Residuals analysis</a:t>
            </a:r>
          </a:p>
        </p:txBody>
      </p:sp>
      <p:pic>
        <p:nvPicPr>
          <p:cNvPr id="5" name="Content Placeholder 4">
            <a:extLst>
              <a:ext uri="{FF2B5EF4-FFF2-40B4-BE49-F238E27FC236}">
                <a16:creationId xmlns:a16="http://schemas.microsoft.com/office/drawing/2014/main" id="{BAB0722B-5998-D44B-8680-25756DA77A02}"/>
              </a:ext>
            </a:extLst>
          </p:cNvPr>
          <p:cNvPicPr>
            <a:picLocks noGrp="1" noChangeAspect="1"/>
          </p:cNvPicPr>
          <p:nvPr>
            <p:ph idx="1"/>
          </p:nvPr>
        </p:nvPicPr>
        <p:blipFill>
          <a:blip r:embed="rId2"/>
          <a:stretch>
            <a:fillRect/>
          </a:stretch>
        </p:blipFill>
        <p:spPr>
          <a:xfrm>
            <a:off x="1308496" y="1825625"/>
            <a:ext cx="6527007" cy="4351338"/>
          </a:xfrm>
        </p:spPr>
      </p:pic>
    </p:spTree>
    <p:extLst>
      <p:ext uri="{BB962C8B-B14F-4D97-AF65-F5344CB8AC3E}">
        <p14:creationId xmlns:p14="http://schemas.microsoft.com/office/powerpoint/2010/main" val="569439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EA5D6-2875-FB49-9F33-AA864FEAA69B}"/>
              </a:ext>
            </a:extLst>
          </p:cNvPr>
          <p:cNvSpPr>
            <a:spLocks noGrp="1"/>
          </p:cNvSpPr>
          <p:nvPr>
            <p:ph type="title"/>
          </p:nvPr>
        </p:nvSpPr>
        <p:spPr/>
        <p:txBody>
          <a:bodyPr/>
          <a:lstStyle/>
          <a:p>
            <a:r>
              <a:rPr lang="en-US" dirty="0"/>
              <a:t>Predictive analytics</a:t>
            </a:r>
          </a:p>
        </p:txBody>
      </p:sp>
      <p:sp>
        <p:nvSpPr>
          <p:cNvPr id="3" name="Content Placeholder 2">
            <a:extLst>
              <a:ext uri="{FF2B5EF4-FFF2-40B4-BE49-F238E27FC236}">
                <a16:creationId xmlns:a16="http://schemas.microsoft.com/office/drawing/2014/main" id="{EEB530B9-3E21-764B-A075-DC11881BD28F}"/>
              </a:ext>
            </a:extLst>
          </p:cNvPr>
          <p:cNvSpPr>
            <a:spLocks noGrp="1"/>
          </p:cNvSpPr>
          <p:nvPr>
            <p:ph idx="1"/>
          </p:nvPr>
        </p:nvSpPr>
        <p:spPr/>
        <p:txBody>
          <a:bodyPr/>
          <a:lstStyle/>
          <a:p>
            <a:r>
              <a:rPr lang="en-US" dirty="0"/>
              <a:t>Data wrangling to create a time series </a:t>
            </a:r>
          </a:p>
          <a:p>
            <a:r>
              <a:rPr lang="en-US" dirty="0"/>
              <a:t>Time series analysis</a:t>
            </a:r>
          </a:p>
          <a:p>
            <a:r>
              <a:rPr lang="en-US" dirty="0"/>
              <a:t>Time series visualization</a:t>
            </a:r>
          </a:p>
          <a:p>
            <a:r>
              <a:rPr lang="en-US" dirty="0"/>
              <a:t>Time series prediction</a:t>
            </a:r>
          </a:p>
        </p:txBody>
      </p:sp>
    </p:spTree>
    <p:extLst>
      <p:ext uri="{BB962C8B-B14F-4D97-AF65-F5344CB8AC3E}">
        <p14:creationId xmlns:p14="http://schemas.microsoft.com/office/powerpoint/2010/main" val="2215255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5D5AC-D322-5A42-B290-5B829B1CD47E}"/>
              </a:ext>
            </a:extLst>
          </p:cNvPr>
          <p:cNvSpPr>
            <a:spLocks noGrp="1"/>
          </p:cNvSpPr>
          <p:nvPr>
            <p:ph type="title"/>
          </p:nvPr>
        </p:nvSpPr>
        <p:spPr/>
        <p:txBody>
          <a:bodyPr/>
          <a:lstStyle/>
          <a:p>
            <a:r>
              <a:rPr lang="en-US" dirty="0"/>
              <a:t>Ex 3: Class walk through</a:t>
            </a:r>
          </a:p>
        </p:txBody>
      </p:sp>
      <p:sp>
        <p:nvSpPr>
          <p:cNvPr id="3" name="Content Placeholder 2">
            <a:extLst>
              <a:ext uri="{FF2B5EF4-FFF2-40B4-BE49-F238E27FC236}">
                <a16:creationId xmlns:a16="http://schemas.microsoft.com/office/drawing/2014/main" id="{3C3BF9E2-F503-6A4D-A877-B056A96D88E1}"/>
              </a:ext>
            </a:extLst>
          </p:cNvPr>
          <p:cNvSpPr>
            <a:spLocks noGrp="1"/>
          </p:cNvSpPr>
          <p:nvPr>
            <p:ph idx="1"/>
          </p:nvPr>
        </p:nvSpPr>
        <p:spPr/>
        <p:txBody>
          <a:bodyPr>
            <a:normAutofit/>
          </a:bodyPr>
          <a:lstStyle/>
          <a:p>
            <a:r>
              <a:rPr lang="en-US" dirty="0"/>
              <a:t>Read carbon emissions</a:t>
            </a:r>
          </a:p>
          <a:p>
            <a:pPr lvl="1"/>
            <a:r>
              <a:rPr lang="en-US">
                <a:hlinkClick r:id="rId2"/>
              </a:rPr>
              <a:t>carbon-1651-present</a:t>
            </a:r>
            <a:r>
              <a:rPr lang="en-US" dirty="0">
                <a:hlinkClick r:id="rId2"/>
              </a:rPr>
              <a:t>.csv</a:t>
            </a:r>
            <a:endParaRPr lang="en-US" dirty="0"/>
          </a:p>
          <a:p>
            <a:pPr lvl="1"/>
            <a:r>
              <a:rPr lang="en-US" dirty="0"/>
              <a:t>Discard before 1958</a:t>
            </a:r>
          </a:p>
          <a:p>
            <a:r>
              <a:rPr lang="en-US" dirty="0"/>
              <a:t>Create a new column, timestamp, of the form </a:t>
            </a:r>
          </a:p>
          <a:p>
            <a:pPr marL="0" indent="0">
              <a:buNone/>
            </a:pPr>
            <a:r>
              <a:rPr lang="en-US" dirty="0"/>
              <a:t>	year-7-1 00:00:00</a:t>
            </a:r>
          </a:p>
          <a:p>
            <a:pPr lvl="1"/>
            <a:r>
              <a:rPr lang="en-US" dirty="0"/>
              <a:t>Mutate (Create Calculation) &gt; paste(year,’-7-1 00:00:00’)</a:t>
            </a:r>
          </a:p>
          <a:p>
            <a:pPr lvl="1"/>
            <a:r>
              <a:rPr lang="en-US" dirty="0"/>
              <a:t>Convert character string to timestamp</a:t>
            </a:r>
          </a:p>
          <a:p>
            <a:pPr lvl="2"/>
            <a:r>
              <a:rPr lang="en-US" dirty="0"/>
              <a:t>Change Data Type to year, month, day, hour, minute, second</a:t>
            </a:r>
          </a:p>
        </p:txBody>
      </p:sp>
    </p:spTree>
    <p:extLst>
      <p:ext uri="{BB962C8B-B14F-4D97-AF65-F5344CB8AC3E}">
        <p14:creationId xmlns:p14="http://schemas.microsoft.com/office/powerpoint/2010/main" val="2074377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5D5AC-D322-5A42-B290-5B829B1CD47E}"/>
              </a:ext>
            </a:extLst>
          </p:cNvPr>
          <p:cNvSpPr>
            <a:spLocks noGrp="1"/>
          </p:cNvSpPr>
          <p:nvPr>
            <p:ph type="title"/>
          </p:nvPr>
        </p:nvSpPr>
        <p:spPr/>
        <p:txBody>
          <a:bodyPr/>
          <a:lstStyle/>
          <a:p>
            <a:r>
              <a:rPr lang="en-US" dirty="0"/>
              <a:t>Ex 3: Class walk through (</a:t>
            </a:r>
            <a:r>
              <a:rPr lang="en-US" dirty="0" err="1"/>
              <a:t>cont</a:t>
            </a:r>
            <a:r>
              <a:rPr lang="en-US" dirty="0"/>
              <a:t>)</a:t>
            </a:r>
          </a:p>
        </p:txBody>
      </p:sp>
      <p:sp>
        <p:nvSpPr>
          <p:cNvPr id="3" name="Content Placeholder 2">
            <a:extLst>
              <a:ext uri="{FF2B5EF4-FFF2-40B4-BE49-F238E27FC236}">
                <a16:creationId xmlns:a16="http://schemas.microsoft.com/office/drawing/2014/main" id="{3C3BF9E2-F503-6A4D-A877-B056A96D88E1}"/>
              </a:ext>
            </a:extLst>
          </p:cNvPr>
          <p:cNvSpPr>
            <a:spLocks noGrp="1"/>
          </p:cNvSpPr>
          <p:nvPr>
            <p:ph idx="1"/>
          </p:nvPr>
        </p:nvSpPr>
        <p:spPr/>
        <p:txBody>
          <a:bodyPr/>
          <a:lstStyle/>
          <a:p>
            <a:r>
              <a:rPr lang="en-US" dirty="0"/>
              <a:t>Create forecast</a:t>
            </a:r>
          </a:p>
          <a:p>
            <a:pPr lvl="1"/>
            <a:r>
              <a:rPr lang="en-US" dirty="0"/>
              <a:t>Run Analytics &gt; Run Time Series Forecast</a:t>
            </a:r>
          </a:p>
          <a:p>
            <a:pPr lvl="2"/>
            <a:r>
              <a:rPr lang="en-US" dirty="0"/>
              <a:t>Aggregate to year</a:t>
            </a:r>
          </a:p>
          <a:p>
            <a:pPr lvl="2"/>
            <a:r>
              <a:rPr lang="en-US" dirty="0"/>
              <a:t>Forecast CO</a:t>
            </a:r>
            <a:r>
              <a:rPr lang="en-US" baseline="-25000" dirty="0"/>
              <a:t>2</a:t>
            </a:r>
          </a:p>
          <a:p>
            <a:pPr lvl="1"/>
            <a:r>
              <a:rPr lang="en-US" dirty="0"/>
              <a:t>Plot year by forecast and actual</a:t>
            </a:r>
          </a:p>
          <a:p>
            <a:pPr lvl="1"/>
            <a:r>
              <a:rPr lang="en-US" dirty="0"/>
              <a:t>What do you conclude about the accuracy of the forecast and its meaning?</a:t>
            </a:r>
          </a:p>
        </p:txBody>
      </p:sp>
    </p:spTree>
    <p:extLst>
      <p:ext uri="{BB962C8B-B14F-4D97-AF65-F5344CB8AC3E}">
        <p14:creationId xmlns:p14="http://schemas.microsoft.com/office/powerpoint/2010/main" val="2229630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F18694-8EA3-BB4C-A85F-59EA080973BB}"/>
              </a:ext>
            </a:extLst>
          </p:cNvPr>
          <p:cNvPicPr>
            <a:picLocks noChangeAspect="1"/>
          </p:cNvPicPr>
          <p:nvPr/>
        </p:nvPicPr>
        <p:blipFill>
          <a:blip r:embed="rId2"/>
          <a:stretch>
            <a:fillRect/>
          </a:stretch>
        </p:blipFill>
        <p:spPr>
          <a:xfrm>
            <a:off x="762000" y="889000"/>
            <a:ext cx="7620000" cy="5080000"/>
          </a:xfrm>
          <a:prstGeom prst="rect">
            <a:avLst/>
          </a:prstGeom>
        </p:spPr>
      </p:pic>
    </p:spTree>
    <p:extLst>
      <p:ext uri="{BB962C8B-B14F-4D97-AF65-F5344CB8AC3E}">
        <p14:creationId xmlns:p14="http://schemas.microsoft.com/office/powerpoint/2010/main" val="2100130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AED49C-70C3-6B48-9602-76C3076DE78D}"/>
              </a:ext>
            </a:extLst>
          </p:cNvPr>
          <p:cNvSpPr>
            <a:spLocks noGrp="1"/>
          </p:cNvSpPr>
          <p:nvPr>
            <p:ph type="title"/>
          </p:nvPr>
        </p:nvSpPr>
        <p:spPr/>
        <p:txBody>
          <a:bodyPr/>
          <a:lstStyle/>
          <a:p>
            <a:r>
              <a:rPr lang="en-US" dirty="0"/>
              <a:t>Class assignment #3</a:t>
            </a:r>
          </a:p>
        </p:txBody>
      </p:sp>
      <p:sp>
        <p:nvSpPr>
          <p:cNvPr id="4" name="Text Placeholder 3">
            <a:extLst>
              <a:ext uri="{FF2B5EF4-FFF2-40B4-BE49-F238E27FC236}">
                <a16:creationId xmlns:a16="http://schemas.microsoft.com/office/drawing/2014/main" id="{4B0A7323-2205-E940-AB5A-791A93587B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53932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FF179-3575-4E47-9AED-DBA15A7F6FE2}"/>
              </a:ext>
            </a:extLst>
          </p:cNvPr>
          <p:cNvSpPr>
            <a:spLocks noGrp="1"/>
          </p:cNvSpPr>
          <p:nvPr>
            <p:ph type="title"/>
          </p:nvPr>
        </p:nvSpPr>
        <p:spPr/>
        <p:txBody>
          <a:bodyPr/>
          <a:lstStyle/>
          <a:p>
            <a:r>
              <a:rPr lang="en-US" dirty="0"/>
              <a:t>Data wrangling</a:t>
            </a:r>
          </a:p>
        </p:txBody>
      </p:sp>
      <p:sp>
        <p:nvSpPr>
          <p:cNvPr id="3" name="Content Placeholder 2">
            <a:extLst>
              <a:ext uri="{FF2B5EF4-FFF2-40B4-BE49-F238E27FC236}">
                <a16:creationId xmlns:a16="http://schemas.microsoft.com/office/drawing/2014/main" id="{6807C65F-8312-6D47-896D-C8AE5774986D}"/>
              </a:ext>
            </a:extLst>
          </p:cNvPr>
          <p:cNvSpPr>
            <a:spLocks noGrp="1"/>
          </p:cNvSpPr>
          <p:nvPr>
            <p:ph idx="1"/>
          </p:nvPr>
        </p:nvSpPr>
        <p:spPr/>
        <p:txBody>
          <a:bodyPr/>
          <a:lstStyle/>
          <a:p>
            <a:r>
              <a:rPr lang="en-US" dirty="0"/>
              <a:t>Data wrangling is the set of activities required to clean data prior to analytics</a:t>
            </a:r>
          </a:p>
          <a:p>
            <a:r>
              <a:rPr lang="en-US" dirty="0"/>
              <a:t>Includes</a:t>
            </a:r>
          </a:p>
          <a:p>
            <a:pPr lvl="1"/>
            <a:r>
              <a:rPr lang="en-US" dirty="0"/>
              <a:t>Reading a file</a:t>
            </a:r>
          </a:p>
          <a:p>
            <a:pPr lvl="1"/>
            <a:r>
              <a:rPr lang="en-US" dirty="0"/>
              <a:t>Normalizing or converting from broad to narrow format</a:t>
            </a:r>
          </a:p>
          <a:p>
            <a:pPr lvl="1"/>
            <a:r>
              <a:rPr lang="en-US" dirty="0"/>
              <a:t>Extracting rows or columns</a:t>
            </a:r>
          </a:p>
          <a:p>
            <a:pPr lvl="1"/>
            <a:r>
              <a:rPr lang="en-US" dirty="0"/>
              <a:t>Creating new columns</a:t>
            </a:r>
          </a:p>
          <a:p>
            <a:pPr lvl="1"/>
            <a:r>
              <a:rPr lang="en-US" dirty="0"/>
              <a:t>Transforming columns</a:t>
            </a:r>
          </a:p>
          <a:p>
            <a:pPr lvl="1"/>
            <a:endParaRPr lang="en-US" dirty="0"/>
          </a:p>
        </p:txBody>
      </p:sp>
      <p:sp>
        <p:nvSpPr>
          <p:cNvPr id="4" name="Slide Number Placeholder 3">
            <a:extLst>
              <a:ext uri="{FF2B5EF4-FFF2-40B4-BE49-F238E27FC236}">
                <a16:creationId xmlns:a16="http://schemas.microsoft.com/office/drawing/2014/main" id="{4B5C418F-2085-114E-8C7A-9B25415D8CD9}"/>
              </a:ext>
            </a:extLst>
          </p:cNvPr>
          <p:cNvSpPr>
            <a:spLocks noGrp="1"/>
          </p:cNvSpPr>
          <p:nvPr>
            <p:ph type="sldNum" sz="quarter" idx="12"/>
          </p:nvPr>
        </p:nvSpPr>
        <p:spPr/>
        <p:txBody>
          <a:bodyPr/>
          <a:lstStyle/>
          <a:p>
            <a:pPr>
              <a:defRPr/>
            </a:pPr>
            <a:fld id="{EFCBF975-5784-E84D-AD4C-0AE23DB3F7FE}" type="slidenum">
              <a:rPr lang="en-US" smtClean="0"/>
              <a:pPr>
                <a:defRPr/>
              </a:pPr>
              <a:t>4</a:t>
            </a:fld>
            <a:endParaRPr lang="en-US"/>
          </a:p>
        </p:txBody>
      </p:sp>
    </p:spTree>
    <p:extLst>
      <p:ext uri="{BB962C8B-B14F-4D97-AF65-F5344CB8AC3E}">
        <p14:creationId xmlns:p14="http://schemas.microsoft.com/office/powerpoint/2010/main" val="4216497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0780C-7B72-2B4F-91BA-F1ACC30B88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9345B3-BE2E-8645-8E4D-679FBF0F4588}"/>
              </a:ext>
            </a:extLst>
          </p:cNvPr>
          <p:cNvSpPr>
            <a:spLocks noGrp="1"/>
          </p:cNvSpPr>
          <p:nvPr>
            <p:ph idx="1"/>
          </p:nvPr>
        </p:nvSpPr>
        <p:spPr/>
        <p:txBody>
          <a:bodyPr>
            <a:normAutofit/>
          </a:bodyPr>
          <a:lstStyle/>
          <a:p>
            <a:r>
              <a:rPr lang="en-US" dirty="0"/>
              <a:t>Load a bit over a year’s worth of retail data for a EU online store</a:t>
            </a:r>
          </a:p>
          <a:p>
            <a:pPr lvl="1"/>
            <a:r>
              <a:rPr lang="en-US" dirty="0">
                <a:hlinkClick r:id="rId2"/>
              </a:rPr>
              <a:t>OnlineRetail.csv</a:t>
            </a:r>
            <a:endParaRPr lang="en-US" dirty="0"/>
          </a:p>
          <a:p>
            <a:pPr lvl="1"/>
            <a:r>
              <a:rPr lang="en-US" dirty="0"/>
              <a:t>Compute the revenue of each sale</a:t>
            </a:r>
          </a:p>
          <a:p>
            <a:r>
              <a:rPr lang="en-US" dirty="0"/>
              <a:t>Forecast total weekly revenue for the next 10 weeks</a:t>
            </a:r>
          </a:p>
          <a:p>
            <a:pPr lvl="1"/>
            <a:r>
              <a:rPr lang="en-US" dirty="0"/>
              <a:t>Should you consider seasonality?</a:t>
            </a:r>
          </a:p>
          <a:p>
            <a:r>
              <a:rPr lang="en-US" dirty="0"/>
              <a:t>Create a visualization showing actual and trend</a:t>
            </a:r>
          </a:p>
        </p:txBody>
      </p:sp>
    </p:spTree>
    <p:extLst>
      <p:ext uri="{BB962C8B-B14F-4D97-AF65-F5344CB8AC3E}">
        <p14:creationId xmlns:p14="http://schemas.microsoft.com/office/powerpoint/2010/main" val="27007622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9D7A8-6105-C449-83D9-B4ACA92BB4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80D78A-0392-3E46-8BEF-B258A3FA94B9}"/>
              </a:ext>
            </a:extLst>
          </p:cNvPr>
          <p:cNvSpPr>
            <a:spLocks noGrp="1"/>
          </p:cNvSpPr>
          <p:nvPr>
            <p:ph idx="1"/>
          </p:nvPr>
        </p:nvSpPr>
        <p:spPr/>
        <p:txBody>
          <a:bodyPr/>
          <a:lstStyle/>
          <a:p>
            <a:r>
              <a:rPr lang="en-US" dirty="0"/>
              <a:t>Submission – Publish your tables and charts on Exploratory. Screenshot the images and upload 1 Word file with the names of the 2 people who worked on it. Turn in the following</a:t>
            </a:r>
          </a:p>
          <a:p>
            <a:pPr lvl="1" fontAlgn="base"/>
            <a:r>
              <a:rPr lang="en-US" dirty="0"/>
              <a:t>Forecast for the next 10 weeks</a:t>
            </a:r>
          </a:p>
          <a:p>
            <a:pPr lvl="1" fontAlgn="base"/>
            <a:r>
              <a:rPr lang="en-US" dirty="0"/>
              <a:t>Visualization showing actual and trend</a:t>
            </a:r>
          </a:p>
          <a:p>
            <a:pPr marL="0" indent="0">
              <a:buNone/>
            </a:pPr>
            <a:endParaRPr lang="en-US" dirty="0"/>
          </a:p>
        </p:txBody>
      </p:sp>
    </p:spTree>
    <p:extLst>
      <p:ext uri="{BB962C8B-B14F-4D97-AF65-F5344CB8AC3E}">
        <p14:creationId xmlns:p14="http://schemas.microsoft.com/office/powerpoint/2010/main" val="3073999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564F-9B06-5F46-B565-CA276C191550}"/>
              </a:ext>
            </a:extLst>
          </p:cNvPr>
          <p:cNvSpPr>
            <a:spLocks noGrp="1"/>
          </p:cNvSpPr>
          <p:nvPr>
            <p:ph type="title"/>
          </p:nvPr>
        </p:nvSpPr>
        <p:spPr/>
        <p:txBody>
          <a:bodyPr/>
          <a:lstStyle/>
          <a:p>
            <a:r>
              <a:rPr lang="en-US" dirty="0"/>
              <a:t>Weekly sales forecast</a:t>
            </a:r>
          </a:p>
        </p:txBody>
      </p:sp>
      <p:pic>
        <p:nvPicPr>
          <p:cNvPr id="7" name="Content Placeholder 6">
            <a:extLst>
              <a:ext uri="{FF2B5EF4-FFF2-40B4-BE49-F238E27FC236}">
                <a16:creationId xmlns:a16="http://schemas.microsoft.com/office/drawing/2014/main" id="{442600C7-7493-FE42-A941-73CF11BED8F4}"/>
              </a:ext>
            </a:extLst>
          </p:cNvPr>
          <p:cNvPicPr>
            <a:picLocks noGrp="1" noChangeAspect="1"/>
          </p:cNvPicPr>
          <p:nvPr>
            <p:ph idx="1"/>
          </p:nvPr>
        </p:nvPicPr>
        <p:blipFill>
          <a:blip r:embed="rId2"/>
          <a:stretch>
            <a:fillRect/>
          </a:stretch>
        </p:blipFill>
        <p:spPr>
          <a:xfrm>
            <a:off x="1308496" y="1825625"/>
            <a:ext cx="6527007" cy="4351338"/>
          </a:xfrm>
        </p:spPr>
      </p:pic>
    </p:spTree>
    <p:extLst>
      <p:ext uri="{BB962C8B-B14F-4D97-AF65-F5344CB8AC3E}">
        <p14:creationId xmlns:p14="http://schemas.microsoft.com/office/powerpoint/2010/main" val="3102964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DC9B4-91EE-3E47-AC59-C643B5261E19}"/>
              </a:ext>
            </a:extLst>
          </p:cNvPr>
          <p:cNvSpPr>
            <a:spLocks noGrp="1"/>
          </p:cNvSpPr>
          <p:nvPr>
            <p:ph type="title"/>
          </p:nvPr>
        </p:nvSpPr>
        <p:spPr/>
        <p:txBody>
          <a:bodyPr/>
          <a:lstStyle/>
          <a:p>
            <a:r>
              <a:rPr lang="en-US" dirty="0"/>
              <a:t>Prescriptive analytics</a:t>
            </a:r>
          </a:p>
        </p:txBody>
      </p:sp>
      <p:sp>
        <p:nvSpPr>
          <p:cNvPr id="3" name="Content Placeholder 2">
            <a:extLst>
              <a:ext uri="{FF2B5EF4-FFF2-40B4-BE49-F238E27FC236}">
                <a16:creationId xmlns:a16="http://schemas.microsoft.com/office/drawing/2014/main" id="{CF472127-43DA-8049-B928-B5D75F4F48E3}"/>
              </a:ext>
            </a:extLst>
          </p:cNvPr>
          <p:cNvSpPr>
            <a:spLocks noGrp="1"/>
          </p:cNvSpPr>
          <p:nvPr>
            <p:ph idx="1"/>
          </p:nvPr>
        </p:nvSpPr>
        <p:spPr/>
        <p:txBody>
          <a:bodyPr/>
          <a:lstStyle/>
          <a:p>
            <a:r>
              <a:rPr lang="en-US" dirty="0"/>
              <a:t>Read from a database</a:t>
            </a:r>
          </a:p>
          <a:p>
            <a:r>
              <a:rPr lang="en-US" dirty="0"/>
              <a:t>Data wrangling for basket of good analysis</a:t>
            </a:r>
          </a:p>
          <a:p>
            <a:r>
              <a:rPr lang="en-US" dirty="0"/>
              <a:t>Basket of goods analysis using association</a:t>
            </a:r>
          </a:p>
          <a:p>
            <a:r>
              <a:rPr lang="en-US" dirty="0"/>
              <a:t>Prescribe rules</a:t>
            </a:r>
          </a:p>
        </p:txBody>
      </p:sp>
    </p:spTree>
    <p:extLst>
      <p:ext uri="{BB962C8B-B14F-4D97-AF65-F5344CB8AC3E}">
        <p14:creationId xmlns:p14="http://schemas.microsoft.com/office/powerpoint/2010/main" val="3010274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DD4F7-E13B-1242-ACF8-FC5E17120E3C}"/>
              </a:ext>
            </a:extLst>
          </p:cNvPr>
          <p:cNvSpPr>
            <a:spLocks noGrp="1"/>
          </p:cNvSpPr>
          <p:nvPr>
            <p:ph type="title"/>
          </p:nvPr>
        </p:nvSpPr>
        <p:spPr/>
        <p:txBody>
          <a:bodyPr/>
          <a:lstStyle/>
          <a:p>
            <a:r>
              <a:rPr lang="en-US" dirty="0"/>
              <a:t>Class walk through</a:t>
            </a:r>
          </a:p>
        </p:txBody>
      </p:sp>
      <p:sp>
        <p:nvSpPr>
          <p:cNvPr id="3" name="Content Placeholder 2">
            <a:extLst>
              <a:ext uri="{FF2B5EF4-FFF2-40B4-BE49-F238E27FC236}">
                <a16:creationId xmlns:a16="http://schemas.microsoft.com/office/drawing/2014/main" id="{E051DF44-699A-8B4B-A5A4-50ECE58456FE}"/>
              </a:ext>
            </a:extLst>
          </p:cNvPr>
          <p:cNvSpPr>
            <a:spLocks noGrp="1"/>
          </p:cNvSpPr>
          <p:nvPr>
            <p:ph idx="1"/>
          </p:nvPr>
        </p:nvSpPr>
        <p:spPr/>
        <p:txBody>
          <a:bodyPr>
            <a:normAutofit/>
          </a:bodyPr>
          <a:lstStyle/>
          <a:p>
            <a:r>
              <a:rPr lang="en-US" dirty="0"/>
              <a:t>Basket of goods analysis on </a:t>
            </a:r>
            <a:r>
              <a:rPr lang="en-US" dirty="0" err="1"/>
              <a:t>ClassicModels</a:t>
            </a:r>
            <a:endParaRPr lang="en-US" dirty="0"/>
          </a:p>
          <a:p>
            <a:pPr lvl="1"/>
            <a:r>
              <a:rPr lang="en-US" dirty="0"/>
              <a:t>Extract order Id and product name</a:t>
            </a:r>
          </a:p>
          <a:p>
            <a:pPr marL="457200" lvl="1" indent="0">
              <a:buNone/>
            </a:pPr>
            <a:r>
              <a:rPr lang="en-US" sz="1800" dirty="0">
                <a:latin typeface="Courier New" panose="02070309020205020404" pitchFamily="49" charset="0"/>
                <a:cs typeface="Courier New" panose="02070309020205020404" pitchFamily="49" charset="0"/>
              </a:rPr>
              <a:t>library(DBI)</a:t>
            </a:r>
          </a:p>
          <a:p>
            <a:pPr marL="457200" lvl="1" indent="0">
              <a:buNone/>
            </a:pPr>
            <a:r>
              <a:rPr lang="en-US" sz="1800" dirty="0">
                <a:latin typeface="Courier New" panose="02070309020205020404" pitchFamily="49" charset="0"/>
                <a:cs typeface="Courier New" panose="02070309020205020404" pitchFamily="49" charset="0"/>
              </a:rPr>
              <a:t>library(</a:t>
            </a:r>
            <a:r>
              <a:rPr lang="en-US" sz="1800" dirty="0" err="1">
                <a:latin typeface="Courier New" panose="02070309020205020404" pitchFamily="49" charset="0"/>
                <a:cs typeface="Courier New" panose="02070309020205020404" pitchFamily="49" charset="0"/>
              </a:rPr>
              <a:t>RMySQL</a:t>
            </a:r>
            <a:r>
              <a:rPr lang="en-US" sz="1800" dirty="0">
                <a:latin typeface="Courier New" panose="02070309020205020404" pitchFamily="49" charset="0"/>
                <a:cs typeface="Courier New" panose="02070309020205020404" pitchFamily="49" charset="0"/>
              </a:rPr>
              <a:t>)</a:t>
            </a:r>
          </a:p>
          <a:p>
            <a:pPr marL="457200" lvl="1" indent="0">
              <a:buNone/>
            </a:pPr>
            <a:r>
              <a:rPr lang="en-US" sz="1800" dirty="0">
                <a:latin typeface="Courier New" panose="02070309020205020404" pitchFamily="49" charset="0"/>
                <a:cs typeface="Courier New" panose="02070309020205020404" pitchFamily="49" charset="0"/>
              </a:rPr>
              <a:t>conn &lt;- </a:t>
            </a:r>
            <a:r>
              <a:rPr lang="en-US" sz="1800" dirty="0" err="1">
                <a:latin typeface="Courier New" panose="02070309020205020404" pitchFamily="49" charset="0"/>
                <a:cs typeface="Courier New" panose="02070309020205020404" pitchFamily="49" charset="0"/>
              </a:rPr>
              <a:t>dbConnect</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RMySQL</a:t>
            </a:r>
            <a:r>
              <a:rPr lang="en-US" sz="1800" dirty="0">
                <a:latin typeface="Courier New" panose="02070309020205020404" pitchFamily="49" charset="0"/>
                <a:cs typeface="Courier New" panose="02070309020205020404" pitchFamily="49" charset="0"/>
              </a:rPr>
              <a:t>::MySQL(), "</a:t>
            </a:r>
            <a:r>
              <a:rPr lang="en-US" sz="1800" dirty="0" err="1">
                <a:latin typeface="Courier New" panose="02070309020205020404" pitchFamily="49" charset="0"/>
                <a:cs typeface="Courier New" panose="02070309020205020404" pitchFamily="49" charset="0"/>
              </a:rPr>
              <a:t>richardtwatson.com</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dbname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ClassicModels</a:t>
            </a:r>
            <a:r>
              <a:rPr lang="en-US" sz="1800" dirty="0">
                <a:latin typeface="Courier New" panose="02070309020205020404" pitchFamily="49" charset="0"/>
                <a:cs typeface="Courier New" panose="02070309020205020404" pitchFamily="49" charset="0"/>
              </a:rPr>
              <a:t>", user=”student", password="student")</a:t>
            </a:r>
          </a:p>
          <a:p>
            <a:pPr marL="457200" lvl="1" indent="0">
              <a:buNone/>
            </a:pPr>
            <a:r>
              <a:rPr lang="en-US" sz="1800" dirty="0">
                <a:latin typeface="Courier New" panose="02070309020205020404" pitchFamily="49" charset="0"/>
                <a:cs typeface="Courier New" panose="02070309020205020404" pitchFamily="49" charset="0"/>
              </a:rPr>
              <a:t>t &lt;- </a:t>
            </a:r>
            <a:r>
              <a:rPr lang="en-US" sz="1800" dirty="0" err="1">
                <a:latin typeface="Courier New" panose="02070309020205020404" pitchFamily="49" charset="0"/>
                <a:cs typeface="Courier New" panose="02070309020205020404" pitchFamily="49" charset="0"/>
              </a:rPr>
              <a:t>dbGetQuery</a:t>
            </a:r>
            <a:r>
              <a:rPr lang="en-US" sz="1800" dirty="0">
                <a:latin typeface="Courier New" panose="02070309020205020404" pitchFamily="49" charset="0"/>
                <a:cs typeface="Courier New" panose="02070309020205020404" pitchFamily="49" charset="0"/>
              </a:rPr>
              <a:t>(conn, 'SELECT </a:t>
            </a:r>
            <a:r>
              <a:rPr lang="en-US" sz="1800" dirty="0" err="1">
                <a:latin typeface="Courier New" panose="02070309020205020404" pitchFamily="49" charset="0"/>
                <a:cs typeface="Courier New" panose="02070309020205020404" pitchFamily="49" charset="0"/>
              </a:rPr>
              <a:t>productName</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orderNumber</a:t>
            </a:r>
            <a:r>
              <a:rPr lang="en-US" sz="1800" dirty="0">
                <a:latin typeface="Courier New" panose="02070309020205020404" pitchFamily="49" charset="0"/>
                <a:cs typeface="Courier New" panose="02070309020205020404" pitchFamily="49" charset="0"/>
              </a:rPr>
              <a:t> FROM Products JOIN </a:t>
            </a:r>
            <a:r>
              <a:rPr lang="en-US" sz="1800" dirty="0" err="1">
                <a:latin typeface="Courier New" panose="02070309020205020404" pitchFamily="49" charset="0"/>
                <a:cs typeface="Courier New" panose="02070309020205020404" pitchFamily="49" charset="0"/>
              </a:rPr>
              <a:t>OrderDetails</a:t>
            </a:r>
            <a:r>
              <a:rPr lang="en-US" sz="1800" dirty="0">
                <a:latin typeface="Courier New" panose="02070309020205020404" pitchFamily="49" charset="0"/>
                <a:cs typeface="Courier New" panose="02070309020205020404" pitchFamily="49" charset="0"/>
              </a:rPr>
              <a:t> ON </a:t>
            </a:r>
            <a:r>
              <a:rPr lang="en-US" sz="1800" dirty="0" err="1">
                <a:latin typeface="Courier New" panose="02070309020205020404" pitchFamily="49" charset="0"/>
                <a:cs typeface="Courier New" panose="02070309020205020404" pitchFamily="49" charset="0"/>
              </a:rPr>
              <a:t>Products.productCode</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OrderDetails.productCode</a:t>
            </a:r>
            <a:r>
              <a:rPr lang="en-US" sz="1800" dirty="0">
                <a:latin typeface="Courier New" panose="02070309020205020404" pitchFamily="49" charset="0"/>
                <a:cs typeface="Courier New" panose="02070309020205020404" pitchFamily="49" charset="0"/>
              </a:rPr>
              <a:t>;’)</a:t>
            </a:r>
          </a:p>
          <a:p>
            <a:r>
              <a:rPr lang="en-US" sz="2200" dirty="0">
                <a:latin typeface="Calibri" panose="020F0502020204030204" pitchFamily="34" charset="0"/>
                <a:cs typeface="Calibri" panose="020F0502020204030204" pitchFamily="34" charset="0"/>
              </a:rPr>
              <a:t>OR</a:t>
            </a:r>
          </a:p>
          <a:p>
            <a:pPr lvl="1"/>
            <a:r>
              <a:rPr lang="en-US" sz="1800" dirty="0">
                <a:latin typeface="Calibri" panose="020F0502020204030204" pitchFamily="34" charset="0"/>
                <a:cs typeface="Calibri" panose="020F0502020204030204" pitchFamily="34" charset="0"/>
              </a:rPr>
              <a:t>http://3.132.224.162/data/</a:t>
            </a:r>
            <a:r>
              <a:rPr lang="en-US" sz="1800" dirty="0" err="1">
                <a:latin typeface="Calibri" panose="020F0502020204030204" pitchFamily="34" charset="0"/>
                <a:cs typeface="Calibri" panose="020F0502020204030204" pitchFamily="34" charset="0"/>
              </a:rPr>
              <a:t>ClassicModels_source.csv</a:t>
            </a:r>
            <a:endParaRPr lang="en-US" sz="1800" dirty="0">
              <a:latin typeface="Calibri" panose="020F0502020204030204" pitchFamily="34" charset="0"/>
              <a:cs typeface="Calibri" panose="020F0502020204030204" pitchFamily="34" charset="0"/>
            </a:endParaRPr>
          </a:p>
          <a:p>
            <a:endParaRPr lang="en-US" sz="2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24995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ED30C-5DBC-1F4C-B22C-329B428801A8}"/>
              </a:ext>
            </a:extLst>
          </p:cNvPr>
          <p:cNvSpPr>
            <a:spLocks noGrp="1"/>
          </p:cNvSpPr>
          <p:nvPr>
            <p:ph type="title"/>
          </p:nvPr>
        </p:nvSpPr>
        <p:spPr/>
        <p:txBody>
          <a:bodyPr/>
          <a:lstStyle/>
          <a:p>
            <a:r>
              <a:rPr lang="en-US" dirty="0"/>
              <a:t>Association rule mining: </a:t>
            </a:r>
            <a:br>
              <a:rPr lang="en-US" dirty="0"/>
            </a:br>
            <a:r>
              <a:rPr lang="en-US" dirty="0"/>
              <a:t>basket of goods analysis</a:t>
            </a:r>
          </a:p>
        </p:txBody>
      </p:sp>
      <p:sp>
        <p:nvSpPr>
          <p:cNvPr id="3" name="Content Placeholder 2">
            <a:extLst>
              <a:ext uri="{FF2B5EF4-FFF2-40B4-BE49-F238E27FC236}">
                <a16:creationId xmlns:a16="http://schemas.microsoft.com/office/drawing/2014/main" id="{93C95251-5F59-6C48-AB5A-10EC11BD8FD2}"/>
              </a:ext>
            </a:extLst>
          </p:cNvPr>
          <p:cNvSpPr>
            <a:spLocks noGrp="1"/>
          </p:cNvSpPr>
          <p:nvPr>
            <p:ph idx="1"/>
          </p:nvPr>
        </p:nvSpPr>
        <p:spPr/>
        <p:txBody>
          <a:bodyPr>
            <a:normAutofit/>
          </a:bodyPr>
          <a:lstStyle/>
          <a:p>
            <a:r>
              <a:rPr lang="en-US" dirty="0"/>
              <a:t>Support</a:t>
            </a:r>
          </a:p>
          <a:p>
            <a:pPr lvl="1"/>
            <a:r>
              <a:rPr lang="en-US" dirty="0"/>
              <a:t>The proportion of the times an </a:t>
            </a:r>
            <a:r>
              <a:rPr lang="en-US" dirty="0" err="1"/>
              <a:t>itemset</a:t>
            </a:r>
            <a:r>
              <a:rPr lang="en-US"/>
              <a:t> occurs </a:t>
            </a:r>
            <a:r>
              <a:rPr lang="en-US" dirty="0"/>
              <a:t>in the dataset</a:t>
            </a:r>
          </a:p>
          <a:p>
            <a:pPr lvl="2"/>
            <a:r>
              <a:rPr lang="en-US" dirty="0"/>
              <a:t>Vary until you get a response in a reasonable time</a:t>
            </a:r>
          </a:p>
          <a:p>
            <a:r>
              <a:rPr lang="en-US" dirty="0"/>
              <a:t>Confidence</a:t>
            </a:r>
          </a:p>
          <a:p>
            <a:pPr lvl="1"/>
            <a:r>
              <a:rPr lang="en-US" dirty="0"/>
              <a:t>Probability that a rule is correct</a:t>
            </a:r>
          </a:p>
          <a:p>
            <a:r>
              <a:rPr lang="en-US" dirty="0"/>
              <a:t>Lift</a:t>
            </a:r>
          </a:p>
          <a:p>
            <a:pPr lvl="1"/>
            <a:r>
              <a:rPr lang="en-US" dirty="0"/>
              <a:t>The ratio by which the confidence of a rule exceeds the expected confidence</a:t>
            </a:r>
          </a:p>
          <a:p>
            <a:pPr lvl="2"/>
            <a:r>
              <a:rPr lang="en-US" dirty="0"/>
              <a:t>1 indicates items are independent and there is no relationship</a:t>
            </a:r>
          </a:p>
          <a:p>
            <a:pPr lvl="2"/>
            <a:r>
              <a:rPr lang="en-US" dirty="0"/>
              <a:t>Look for lift &gt; 1</a:t>
            </a:r>
          </a:p>
        </p:txBody>
      </p:sp>
    </p:spTree>
    <p:extLst>
      <p:ext uri="{BB962C8B-B14F-4D97-AF65-F5344CB8AC3E}">
        <p14:creationId xmlns:p14="http://schemas.microsoft.com/office/powerpoint/2010/main" val="1680349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DD4F7-E13B-1242-ACF8-FC5E17120E3C}"/>
              </a:ext>
            </a:extLst>
          </p:cNvPr>
          <p:cNvSpPr>
            <a:spLocks noGrp="1"/>
          </p:cNvSpPr>
          <p:nvPr>
            <p:ph type="title"/>
          </p:nvPr>
        </p:nvSpPr>
        <p:spPr/>
        <p:txBody>
          <a:bodyPr/>
          <a:lstStyle/>
          <a:p>
            <a:r>
              <a:rPr lang="en-US" dirty="0"/>
              <a:t>Class walk through (</a:t>
            </a:r>
            <a:r>
              <a:rPr lang="en-US" dirty="0" err="1"/>
              <a:t>cont</a:t>
            </a:r>
            <a:r>
              <a:rPr lang="en-US" dirty="0"/>
              <a:t>)</a:t>
            </a:r>
          </a:p>
        </p:txBody>
      </p:sp>
      <p:sp>
        <p:nvSpPr>
          <p:cNvPr id="3" name="Content Placeholder 2">
            <a:extLst>
              <a:ext uri="{FF2B5EF4-FFF2-40B4-BE49-F238E27FC236}">
                <a16:creationId xmlns:a16="http://schemas.microsoft.com/office/drawing/2014/main" id="{E051DF44-699A-8B4B-A5A4-50ECE58456FE}"/>
              </a:ext>
            </a:extLst>
          </p:cNvPr>
          <p:cNvSpPr>
            <a:spLocks noGrp="1"/>
          </p:cNvSpPr>
          <p:nvPr>
            <p:ph idx="1"/>
          </p:nvPr>
        </p:nvSpPr>
        <p:spPr/>
        <p:txBody>
          <a:bodyPr/>
          <a:lstStyle/>
          <a:p>
            <a:r>
              <a:rPr lang="en-US" dirty="0"/>
              <a:t>Run analytics &gt; Run Association Rules</a:t>
            </a:r>
          </a:p>
          <a:p>
            <a:pPr lvl="1"/>
            <a:r>
              <a:rPr lang="en-US" dirty="0"/>
              <a:t>Adjust </a:t>
            </a:r>
            <a:r>
              <a:rPr lang="en-US" dirty="0" err="1"/>
              <a:t>min_support</a:t>
            </a:r>
            <a:r>
              <a:rPr lang="en-US" dirty="0"/>
              <a:t> until you get rid of the error.</a:t>
            </a:r>
          </a:p>
          <a:p>
            <a:pPr lvl="1"/>
            <a:r>
              <a:rPr lang="en-US" dirty="0"/>
              <a:t>Show support with 4 decimals</a:t>
            </a:r>
          </a:p>
          <a:p>
            <a:pPr lvl="1"/>
            <a:r>
              <a:rPr lang="en-US" dirty="0"/>
              <a:t>Show confidence and lift with 2 decimals</a:t>
            </a:r>
          </a:p>
          <a:p>
            <a:pPr lvl="1"/>
            <a:r>
              <a:rPr lang="en-US" dirty="0"/>
              <a:t>Compute the number of transactions for each pair</a:t>
            </a:r>
          </a:p>
          <a:p>
            <a:pPr lvl="2"/>
            <a:r>
              <a:rPr lang="en-US" dirty="0"/>
              <a:t>Hint there are 326 orders in </a:t>
            </a:r>
            <a:r>
              <a:rPr lang="en-US" dirty="0" err="1"/>
              <a:t>ClassicModels</a:t>
            </a:r>
            <a:endParaRPr lang="en-US" dirty="0"/>
          </a:p>
        </p:txBody>
      </p:sp>
    </p:spTree>
    <p:extLst>
      <p:ext uri="{BB962C8B-B14F-4D97-AF65-F5344CB8AC3E}">
        <p14:creationId xmlns:p14="http://schemas.microsoft.com/office/powerpoint/2010/main" val="2607259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3B815-3167-0D49-85AA-6F04334C765B}"/>
              </a:ext>
            </a:extLst>
          </p:cNvPr>
          <p:cNvSpPr>
            <a:spLocks noGrp="1"/>
          </p:cNvSpPr>
          <p:nvPr>
            <p:ph type="title"/>
          </p:nvPr>
        </p:nvSpPr>
        <p:spPr/>
        <p:txBody>
          <a:bodyPr/>
          <a:lstStyle/>
          <a:p>
            <a:r>
              <a:rPr lang="en-US" dirty="0"/>
              <a:t>Class work through (</a:t>
            </a:r>
            <a:r>
              <a:rPr lang="en-US" dirty="0" err="1"/>
              <a:t>cont</a:t>
            </a:r>
            <a:r>
              <a:rPr lang="en-US" dirty="0"/>
              <a:t>)</a:t>
            </a:r>
          </a:p>
        </p:txBody>
      </p:sp>
      <p:sp>
        <p:nvSpPr>
          <p:cNvPr id="3" name="Content Placeholder 2">
            <a:extLst>
              <a:ext uri="{FF2B5EF4-FFF2-40B4-BE49-F238E27FC236}">
                <a16:creationId xmlns:a16="http://schemas.microsoft.com/office/drawing/2014/main" id="{6C900E2A-F0FF-384B-BE10-4790039A8B6B}"/>
              </a:ext>
            </a:extLst>
          </p:cNvPr>
          <p:cNvSpPr>
            <a:spLocks noGrp="1"/>
          </p:cNvSpPr>
          <p:nvPr>
            <p:ph idx="1"/>
          </p:nvPr>
        </p:nvSpPr>
        <p:spPr/>
        <p:txBody>
          <a:bodyPr/>
          <a:lstStyle/>
          <a:p>
            <a:r>
              <a:rPr lang="en-US" dirty="0"/>
              <a:t>There are too many rules</a:t>
            </a:r>
          </a:p>
          <a:p>
            <a:pPr lvl="1"/>
            <a:r>
              <a:rPr lang="en-US" dirty="0"/>
              <a:t>Filter to all those above 25 transactions</a:t>
            </a:r>
          </a:p>
          <a:p>
            <a:r>
              <a:rPr lang="en-US" dirty="0"/>
              <a:t>What would you prescribe?</a:t>
            </a:r>
          </a:p>
        </p:txBody>
      </p:sp>
    </p:spTree>
    <p:extLst>
      <p:ext uri="{BB962C8B-B14F-4D97-AF65-F5344CB8AC3E}">
        <p14:creationId xmlns:p14="http://schemas.microsoft.com/office/powerpoint/2010/main" val="390931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AED49C-70C3-6B48-9602-76C3076DE78D}"/>
              </a:ext>
            </a:extLst>
          </p:cNvPr>
          <p:cNvSpPr>
            <a:spLocks noGrp="1"/>
          </p:cNvSpPr>
          <p:nvPr>
            <p:ph type="title"/>
          </p:nvPr>
        </p:nvSpPr>
        <p:spPr/>
        <p:txBody>
          <a:bodyPr/>
          <a:lstStyle/>
          <a:p>
            <a:r>
              <a:rPr lang="en-US" dirty="0"/>
              <a:t>Class assignment #4</a:t>
            </a:r>
          </a:p>
        </p:txBody>
      </p:sp>
      <p:sp>
        <p:nvSpPr>
          <p:cNvPr id="4" name="Text Placeholder 3">
            <a:extLst>
              <a:ext uri="{FF2B5EF4-FFF2-40B4-BE49-F238E27FC236}">
                <a16:creationId xmlns:a16="http://schemas.microsoft.com/office/drawing/2014/main" id="{4B0A7323-2205-E940-AB5A-791A93587B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079202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0780C-7B72-2B4F-91BA-F1ACC30B88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9345B3-BE2E-8645-8E4D-679FBF0F4588}"/>
              </a:ext>
            </a:extLst>
          </p:cNvPr>
          <p:cNvSpPr>
            <a:spLocks noGrp="1"/>
          </p:cNvSpPr>
          <p:nvPr>
            <p:ph idx="1"/>
          </p:nvPr>
        </p:nvSpPr>
        <p:spPr/>
        <p:txBody>
          <a:bodyPr/>
          <a:lstStyle/>
          <a:p>
            <a:r>
              <a:rPr lang="en-US" dirty="0"/>
              <a:t>Load a bit over a year’s worth of retail data for an EU online store</a:t>
            </a:r>
          </a:p>
          <a:p>
            <a:pPr lvl="1"/>
            <a:r>
              <a:rPr lang="en-US" dirty="0"/>
              <a:t>http://3.132.224.162/data/</a:t>
            </a:r>
            <a:r>
              <a:rPr lang="en-US" dirty="0" err="1"/>
              <a:t>OnlineRetail.csv</a:t>
            </a:r>
            <a:endParaRPr lang="en-US" dirty="0"/>
          </a:p>
          <a:p>
            <a:r>
              <a:rPr lang="en-US" dirty="0"/>
              <a:t>Do an association analysis</a:t>
            </a:r>
          </a:p>
          <a:p>
            <a:pPr lvl="1"/>
            <a:r>
              <a:rPr lang="en-US" dirty="0"/>
              <a:t>What variables should you use?</a:t>
            </a:r>
          </a:p>
          <a:p>
            <a:pPr lvl="1"/>
            <a:r>
              <a:rPr lang="en-US" dirty="0"/>
              <a:t>Should you filter the data?</a:t>
            </a:r>
          </a:p>
          <a:p>
            <a:r>
              <a:rPr lang="en-US" dirty="0"/>
              <a:t>What do the results reveal?</a:t>
            </a:r>
          </a:p>
          <a:p>
            <a:pPr lvl="1"/>
            <a:r>
              <a:rPr lang="en-US" dirty="0"/>
              <a:t>Interpret the measures of support, confidence and lift for 3 rules (hint – </a:t>
            </a:r>
            <a:r>
              <a:rPr lang="en-US" dirty="0" err="1"/>
              <a:t>caculate</a:t>
            </a:r>
            <a:r>
              <a:rPr lang="en-US" dirty="0"/>
              <a:t> </a:t>
            </a:r>
            <a:r>
              <a:rPr lang="en-US" dirty="0" err="1"/>
              <a:t>NosOfSupportingTransactions</a:t>
            </a:r>
            <a:r>
              <a:rPr lang="en-US" dirty="0"/>
              <a:t>)</a:t>
            </a:r>
          </a:p>
        </p:txBody>
      </p:sp>
    </p:spTree>
    <p:extLst>
      <p:ext uri="{BB962C8B-B14F-4D97-AF65-F5344CB8AC3E}">
        <p14:creationId xmlns:p14="http://schemas.microsoft.com/office/powerpoint/2010/main" val="549833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22F30-CFCF-B149-8B98-D71209A60BC1}"/>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B689EC2E-1BC6-2B4F-8719-B7CAF2326211}"/>
              </a:ext>
            </a:extLst>
          </p:cNvPr>
          <p:cNvSpPr>
            <a:spLocks noGrp="1"/>
          </p:cNvSpPr>
          <p:nvPr>
            <p:ph idx="1"/>
          </p:nvPr>
        </p:nvSpPr>
        <p:spPr/>
        <p:txBody>
          <a:bodyPr/>
          <a:lstStyle/>
          <a:p>
            <a:r>
              <a:rPr lang="en-US" dirty="0"/>
              <a:t>Each row is </a:t>
            </a:r>
          </a:p>
          <a:p>
            <a:pPr lvl="1"/>
            <a:r>
              <a:rPr lang="en-US" dirty="0"/>
              <a:t>uniquely identified</a:t>
            </a:r>
          </a:p>
          <a:p>
            <a:pPr lvl="1"/>
            <a:r>
              <a:rPr lang="en-US" dirty="0"/>
              <a:t>contains one observation</a:t>
            </a:r>
          </a:p>
        </p:txBody>
      </p:sp>
      <p:pic>
        <p:nvPicPr>
          <p:cNvPr id="5" name="Content Placeholder 4">
            <a:extLst>
              <a:ext uri="{FF2B5EF4-FFF2-40B4-BE49-F238E27FC236}">
                <a16:creationId xmlns:a16="http://schemas.microsoft.com/office/drawing/2014/main" id="{582BB13B-E954-284B-AD8E-BA958372C82C}"/>
              </a:ext>
            </a:extLst>
          </p:cNvPr>
          <p:cNvPicPr>
            <a:picLocks noChangeAspect="1"/>
          </p:cNvPicPr>
          <p:nvPr/>
        </p:nvPicPr>
        <p:blipFill>
          <a:blip r:embed="rId3"/>
          <a:stretch>
            <a:fillRect/>
          </a:stretch>
        </p:blipFill>
        <p:spPr>
          <a:xfrm>
            <a:off x="457200" y="3429000"/>
            <a:ext cx="7886700" cy="2464593"/>
          </a:xfrm>
          <a:prstGeom prst="rect">
            <a:avLst/>
          </a:prstGeom>
        </p:spPr>
      </p:pic>
    </p:spTree>
    <p:extLst>
      <p:ext uri="{BB962C8B-B14F-4D97-AF65-F5344CB8AC3E}">
        <p14:creationId xmlns:p14="http://schemas.microsoft.com/office/powerpoint/2010/main" val="346159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21C7F-DC05-1F49-939F-7B41FA021D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44B017-496B-3B41-A552-493BA63AC36A}"/>
              </a:ext>
            </a:extLst>
          </p:cNvPr>
          <p:cNvSpPr>
            <a:spLocks noGrp="1"/>
          </p:cNvSpPr>
          <p:nvPr>
            <p:ph idx="1"/>
          </p:nvPr>
        </p:nvSpPr>
        <p:spPr/>
        <p:txBody>
          <a:bodyPr/>
          <a:lstStyle/>
          <a:p>
            <a:r>
              <a:rPr lang="en-US" dirty="0"/>
              <a:t>Submission – Publish your rule table on Exploratory. Screenshot the images and upload 1 Word file with the names of the 2 people who worked on it. Turn in the following</a:t>
            </a:r>
          </a:p>
          <a:p>
            <a:pPr lvl="1" fontAlgn="base"/>
            <a:r>
              <a:rPr lang="en-US" dirty="0"/>
              <a:t>Rule table</a:t>
            </a:r>
          </a:p>
          <a:p>
            <a:pPr lvl="1" fontAlgn="base"/>
            <a:r>
              <a:rPr lang="en-US" dirty="0"/>
              <a:t>Interpretation of 3 rules</a:t>
            </a:r>
          </a:p>
          <a:p>
            <a:endParaRPr lang="en-US" dirty="0"/>
          </a:p>
        </p:txBody>
      </p:sp>
    </p:spTree>
    <p:extLst>
      <p:ext uri="{BB962C8B-B14F-4D97-AF65-F5344CB8AC3E}">
        <p14:creationId xmlns:p14="http://schemas.microsoft.com/office/powerpoint/2010/main" val="404772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Normalizing a spreadsheet</a:t>
            </a:r>
          </a:p>
        </p:txBody>
      </p:sp>
      <p:pic>
        <p:nvPicPr>
          <p:cNvPr id="3" name="Picture 2">
            <a:extLst>
              <a:ext uri="{FF2B5EF4-FFF2-40B4-BE49-F238E27FC236}">
                <a16:creationId xmlns:a16="http://schemas.microsoft.com/office/drawing/2014/main" id="{87C69263-A6A0-1241-B85F-D2D30D430319}"/>
              </a:ext>
            </a:extLst>
          </p:cNvPr>
          <p:cNvPicPr>
            <a:picLocks noChangeAspect="1"/>
          </p:cNvPicPr>
          <p:nvPr/>
        </p:nvPicPr>
        <p:blipFill>
          <a:blip r:embed="rId3"/>
          <a:stretch>
            <a:fillRect/>
          </a:stretch>
        </p:blipFill>
        <p:spPr>
          <a:xfrm>
            <a:off x="2971800" y="1690689"/>
            <a:ext cx="3657600" cy="5054600"/>
          </a:xfrm>
          <a:prstGeom prst="rect">
            <a:avLst/>
          </a:prstGeom>
        </p:spPr>
      </p:pic>
    </p:spTree>
    <p:extLst>
      <p:ext uri="{BB962C8B-B14F-4D97-AF65-F5344CB8AC3E}">
        <p14:creationId xmlns:p14="http://schemas.microsoft.com/office/powerpoint/2010/main" val="1842067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dplyr</a:t>
            </a:r>
            <a:r>
              <a:rPr lang="en-US" dirty="0"/>
              <a:t> - A grammar of data manipulation</a:t>
            </a:r>
          </a:p>
        </p:txBody>
      </p:sp>
      <p:graphicFrame>
        <p:nvGraphicFramePr>
          <p:cNvPr id="4" name="Table 3"/>
          <p:cNvGraphicFramePr>
            <a:graphicFrameLocks noGrp="1"/>
          </p:cNvGraphicFramePr>
          <p:nvPr/>
        </p:nvGraphicFramePr>
        <p:xfrm>
          <a:off x="714376" y="2125267"/>
          <a:ext cx="7715249" cy="3602069"/>
        </p:xfrm>
        <a:graphic>
          <a:graphicData uri="http://schemas.openxmlformats.org/drawingml/2006/table">
            <a:tbl>
              <a:tblPr firstRow="1" bandRow="1">
                <a:tableStyleId>{5C22544A-7EE6-4342-B048-85BDC9FD1C3A}</a:tableStyleId>
              </a:tblPr>
              <a:tblGrid>
                <a:gridCol w="2361810">
                  <a:extLst>
                    <a:ext uri="{9D8B030D-6E8A-4147-A177-3AD203B41FA5}">
                      <a16:colId xmlns:a16="http://schemas.microsoft.com/office/drawing/2014/main" val="20000"/>
                    </a:ext>
                  </a:extLst>
                </a:gridCol>
                <a:gridCol w="5353439">
                  <a:extLst>
                    <a:ext uri="{9D8B030D-6E8A-4147-A177-3AD203B41FA5}">
                      <a16:colId xmlns:a16="http://schemas.microsoft.com/office/drawing/2014/main" val="20001"/>
                    </a:ext>
                  </a:extLst>
                </a:gridCol>
              </a:tblGrid>
              <a:tr h="252139">
                <a:tc>
                  <a:txBody>
                    <a:bodyPr/>
                    <a:lstStyle/>
                    <a:p>
                      <a:pPr marL="0" marR="0">
                        <a:spcBef>
                          <a:spcPts val="0"/>
                        </a:spcBef>
                        <a:spcAft>
                          <a:spcPts val="0"/>
                        </a:spcAft>
                      </a:pPr>
                      <a:r>
                        <a:rPr lang="en-US" sz="1500" b="0" dirty="0">
                          <a:effectLst/>
                          <a:latin typeface="+mn-lt"/>
                          <a:ea typeface="Courier New" charset="0"/>
                          <a:cs typeface="Courier New" charset="0"/>
                        </a:rPr>
                        <a:t>Function</a:t>
                      </a:r>
                    </a:p>
                  </a:txBody>
                  <a:tcPr marL="51435" marR="51435" marT="0" marB="0"/>
                </a:tc>
                <a:tc>
                  <a:txBody>
                    <a:bodyPr/>
                    <a:lstStyle/>
                    <a:p>
                      <a:pPr marL="0" marR="0">
                        <a:spcBef>
                          <a:spcPts val="0"/>
                        </a:spcBef>
                        <a:spcAft>
                          <a:spcPts val="0"/>
                        </a:spcAft>
                      </a:pPr>
                      <a:r>
                        <a:rPr lang="en-US" sz="1500" b="0" dirty="0">
                          <a:effectLst/>
                          <a:latin typeface="+mn-lt"/>
                          <a:ea typeface="Courier New" charset="0"/>
                          <a:cs typeface="Courier New" charset="0"/>
                        </a:rPr>
                        <a:t>Purpose</a:t>
                      </a:r>
                    </a:p>
                  </a:txBody>
                  <a:tcPr marL="51435" marR="51435" marT="0" marB="0"/>
                </a:tc>
                <a:extLst>
                  <a:ext uri="{0D108BD9-81ED-4DB2-BD59-A6C34878D82A}">
                    <a16:rowId xmlns:a16="http://schemas.microsoft.com/office/drawing/2014/main" val="10000"/>
                  </a:ext>
                </a:extLst>
              </a:tr>
              <a:tr h="334993">
                <a:tc>
                  <a:txBody>
                    <a:bodyPr/>
                    <a:lstStyle/>
                    <a:p>
                      <a:pPr marL="0" marR="0">
                        <a:spcBef>
                          <a:spcPts val="0"/>
                        </a:spcBef>
                        <a:spcAft>
                          <a:spcPts val="0"/>
                        </a:spcAft>
                      </a:pPr>
                      <a:r>
                        <a:rPr lang="en-US" sz="1500" b="0" dirty="0">
                          <a:effectLst/>
                          <a:latin typeface="+mn-lt"/>
                          <a:ea typeface="Courier New" charset="0"/>
                          <a:cs typeface="Courier New" charset="0"/>
                        </a:rPr>
                        <a:t>filter()</a:t>
                      </a:r>
                    </a:p>
                  </a:txBody>
                  <a:tcPr marL="51435" marR="51435" marT="0" marB="0"/>
                </a:tc>
                <a:tc>
                  <a:txBody>
                    <a:bodyPr/>
                    <a:lstStyle/>
                    <a:p>
                      <a:pPr marL="0" marR="0">
                        <a:spcBef>
                          <a:spcPts val="0"/>
                        </a:spcBef>
                        <a:spcAft>
                          <a:spcPts val="0"/>
                        </a:spcAft>
                      </a:pPr>
                      <a:r>
                        <a:rPr lang="en-US" sz="1500" b="0" u="none" kern="1200" baseline="0" dirty="0">
                          <a:solidFill>
                            <a:schemeClr val="dk1"/>
                          </a:solidFill>
                          <a:latin typeface="+mn-lt"/>
                          <a:ea typeface="Courier New" charset="0"/>
                          <a:cs typeface="Courier New" charset="0"/>
                        </a:rPr>
                        <a:t>Select rows</a:t>
                      </a:r>
                      <a:endParaRPr lang="en-US" sz="1500" b="0" dirty="0">
                        <a:effectLst/>
                        <a:latin typeface="+mn-lt"/>
                        <a:ea typeface="Courier New" charset="0"/>
                        <a:cs typeface="Courier New" charset="0"/>
                      </a:endParaRPr>
                    </a:p>
                  </a:txBody>
                  <a:tcPr marL="51435" marR="51435" marT="0" marB="0"/>
                </a:tc>
                <a:extLst>
                  <a:ext uri="{0D108BD9-81ED-4DB2-BD59-A6C34878D82A}">
                    <a16:rowId xmlns:a16="http://schemas.microsoft.com/office/drawing/2014/main" val="10001"/>
                  </a:ext>
                </a:extLst>
              </a:tr>
              <a:tr h="334993">
                <a:tc>
                  <a:txBody>
                    <a:bodyPr/>
                    <a:lstStyle/>
                    <a:p>
                      <a:pPr marL="0" marR="0">
                        <a:spcBef>
                          <a:spcPts val="0"/>
                        </a:spcBef>
                        <a:spcAft>
                          <a:spcPts val="0"/>
                        </a:spcAft>
                      </a:pPr>
                      <a:r>
                        <a:rPr lang="en-US" sz="1500" b="0" u="none" kern="1200" baseline="0" dirty="0">
                          <a:solidFill>
                            <a:schemeClr val="dk1"/>
                          </a:solidFill>
                          <a:latin typeface="+mn-lt"/>
                          <a:ea typeface="Courier New" charset="0"/>
                          <a:cs typeface="Courier New" charset="0"/>
                        </a:rPr>
                        <a:t>select()</a:t>
                      </a:r>
                      <a:endParaRPr lang="en-US" sz="1500" b="0" dirty="0">
                        <a:effectLst/>
                        <a:latin typeface="+mn-lt"/>
                        <a:ea typeface="Courier New" charset="0"/>
                        <a:cs typeface="Courier New" charset="0"/>
                      </a:endParaRPr>
                    </a:p>
                  </a:txBody>
                  <a:tcPr marL="51435" marR="51435" marT="0" marB="0"/>
                </a:tc>
                <a:tc>
                  <a:txBody>
                    <a:bodyPr/>
                    <a:lstStyle/>
                    <a:p>
                      <a:pPr marL="0" marR="0">
                        <a:spcBef>
                          <a:spcPts val="0"/>
                        </a:spcBef>
                        <a:spcAft>
                          <a:spcPts val="0"/>
                        </a:spcAft>
                      </a:pPr>
                      <a:r>
                        <a:rPr lang="en-US" sz="1500" b="0" u="none" kern="1200" baseline="0" dirty="0">
                          <a:solidFill>
                            <a:schemeClr val="dk1"/>
                          </a:solidFill>
                          <a:latin typeface="+mn-lt"/>
                          <a:ea typeface="Courier New" charset="0"/>
                          <a:cs typeface="Courier New" charset="0"/>
                        </a:rPr>
                        <a:t>Select columns</a:t>
                      </a:r>
                      <a:endParaRPr lang="en-US" sz="1500" b="0" dirty="0">
                        <a:effectLst/>
                        <a:latin typeface="+mn-lt"/>
                        <a:ea typeface="Courier New" charset="0"/>
                        <a:cs typeface="Courier New" charset="0"/>
                      </a:endParaRPr>
                    </a:p>
                  </a:txBody>
                  <a:tcPr marL="51435" marR="51435" marT="0" marB="0"/>
                </a:tc>
                <a:extLst>
                  <a:ext uri="{0D108BD9-81ED-4DB2-BD59-A6C34878D82A}">
                    <a16:rowId xmlns:a16="http://schemas.microsoft.com/office/drawing/2014/main" val="10002"/>
                  </a:ext>
                </a:extLst>
              </a:tr>
              <a:tr h="334993">
                <a:tc>
                  <a:txBody>
                    <a:bodyPr/>
                    <a:lstStyle/>
                    <a:p>
                      <a:pPr marL="0" marR="0">
                        <a:spcBef>
                          <a:spcPts val="0"/>
                        </a:spcBef>
                        <a:spcAft>
                          <a:spcPts val="0"/>
                        </a:spcAft>
                      </a:pPr>
                      <a:r>
                        <a:rPr lang="en-US" sz="1500" b="0" u="none" kern="1200" baseline="0" dirty="0">
                          <a:solidFill>
                            <a:schemeClr val="dk1"/>
                          </a:solidFill>
                          <a:latin typeface="+mn-lt"/>
                          <a:ea typeface="Courier New" charset="0"/>
                          <a:cs typeface="Courier New" charset="0"/>
                        </a:rPr>
                        <a:t>arrange()</a:t>
                      </a:r>
                      <a:endParaRPr lang="en-US" sz="1500" b="0" dirty="0">
                        <a:effectLst/>
                        <a:latin typeface="+mn-lt"/>
                        <a:ea typeface="Courier New" charset="0"/>
                        <a:cs typeface="Courier New" charset="0"/>
                      </a:endParaRPr>
                    </a:p>
                  </a:txBody>
                  <a:tcPr marL="51435" marR="51435" marT="0" marB="0"/>
                </a:tc>
                <a:tc>
                  <a:txBody>
                    <a:bodyPr/>
                    <a:lstStyle/>
                    <a:p>
                      <a:pPr marL="0" marR="0">
                        <a:spcBef>
                          <a:spcPts val="0"/>
                        </a:spcBef>
                        <a:spcAft>
                          <a:spcPts val="0"/>
                        </a:spcAft>
                      </a:pPr>
                      <a:r>
                        <a:rPr lang="en-US" sz="1500" b="0" u="none" kern="1200" baseline="0" dirty="0">
                          <a:solidFill>
                            <a:schemeClr val="dk1"/>
                          </a:solidFill>
                          <a:latin typeface="+mn-lt"/>
                          <a:ea typeface="Courier New" charset="0"/>
                          <a:cs typeface="Courier New" charset="0"/>
                        </a:rPr>
                        <a:t>Sort rows</a:t>
                      </a:r>
                      <a:endParaRPr lang="en-US" sz="1500" b="0" dirty="0">
                        <a:effectLst/>
                        <a:latin typeface="+mn-lt"/>
                        <a:ea typeface="Courier New" charset="0"/>
                        <a:cs typeface="Courier New" charset="0"/>
                      </a:endParaRPr>
                    </a:p>
                  </a:txBody>
                  <a:tcPr marL="51435" marR="51435" marT="0" marB="0"/>
                </a:tc>
                <a:extLst>
                  <a:ext uri="{0D108BD9-81ED-4DB2-BD59-A6C34878D82A}">
                    <a16:rowId xmlns:a16="http://schemas.microsoft.com/office/drawing/2014/main" val="10003"/>
                  </a:ext>
                </a:extLst>
              </a:tr>
              <a:tr h="334993">
                <a:tc>
                  <a:txBody>
                    <a:bodyPr/>
                    <a:lstStyle/>
                    <a:p>
                      <a:pPr marL="0" marR="0">
                        <a:spcBef>
                          <a:spcPts val="0"/>
                        </a:spcBef>
                        <a:spcAft>
                          <a:spcPts val="0"/>
                        </a:spcAft>
                      </a:pPr>
                      <a:r>
                        <a:rPr lang="en-US" sz="1500" b="0" u="none" kern="1200" baseline="0" dirty="0">
                          <a:solidFill>
                            <a:schemeClr val="dk1"/>
                          </a:solidFill>
                          <a:latin typeface="+mn-lt"/>
                          <a:ea typeface="Courier New" charset="0"/>
                          <a:cs typeface="Courier New" charset="0"/>
                        </a:rPr>
                        <a:t>summarize()</a:t>
                      </a:r>
                      <a:endParaRPr lang="en-US" sz="1500" b="0" dirty="0">
                        <a:effectLst/>
                        <a:latin typeface="+mn-lt"/>
                        <a:ea typeface="Courier New" charset="0"/>
                        <a:cs typeface="Courier New" charset="0"/>
                      </a:endParaRPr>
                    </a:p>
                  </a:txBody>
                  <a:tcPr marL="51435" marR="51435" marT="0" marB="0"/>
                </a:tc>
                <a:tc>
                  <a:txBody>
                    <a:bodyPr/>
                    <a:lstStyle/>
                    <a:p>
                      <a:r>
                        <a:rPr lang="en-US" sz="1500" kern="1200" dirty="0">
                          <a:solidFill>
                            <a:schemeClr val="dk1"/>
                          </a:solidFill>
                          <a:effectLst/>
                          <a:latin typeface="+mn-lt"/>
                          <a:ea typeface="Courier New" charset="0"/>
                          <a:cs typeface="Courier New" charset="0"/>
                        </a:rPr>
                        <a:t>Compute a single summary statistic</a:t>
                      </a:r>
                    </a:p>
                  </a:txBody>
                  <a:tcPr marL="51435" marR="51435" marT="0" marB="0"/>
                </a:tc>
                <a:extLst>
                  <a:ext uri="{0D108BD9-81ED-4DB2-BD59-A6C34878D82A}">
                    <a16:rowId xmlns:a16="http://schemas.microsoft.com/office/drawing/2014/main" val="10004"/>
                  </a:ext>
                </a:extLst>
              </a:tr>
              <a:tr h="334993">
                <a:tc>
                  <a:txBody>
                    <a:bodyPr/>
                    <a:lstStyle/>
                    <a:p>
                      <a:pPr marL="0" marR="0">
                        <a:spcBef>
                          <a:spcPts val="0"/>
                        </a:spcBef>
                        <a:spcAft>
                          <a:spcPts val="0"/>
                        </a:spcAft>
                      </a:pPr>
                      <a:r>
                        <a:rPr lang="en-US" sz="1500" b="0" u="none" kern="1200" baseline="0" dirty="0" err="1">
                          <a:solidFill>
                            <a:schemeClr val="dk1"/>
                          </a:solidFill>
                          <a:latin typeface="+mn-lt"/>
                          <a:ea typeface="Courier New" charset="0"/>
                          <a:cs typeface="Courier New" charset="0"/>
                        </a:rPr>
                        <a:t>group_by</a:t>
                      </a:r>
                      <a:r>
                        <a:rPr lang="en-US" sz="1500" b="0" u="none" kern="1200" baseline="0" dirty="0">
                          <a:solidFill>
                            <a:schemeClr val="dk1"/>
                          </a:solidFill>
                          <a:latin typeface="+mn-lt"/>
                          <a:ea typeface="Courier New" charset="0"/>
                          <a:cs typeface="Courier New" charset="0"/>
                        </a:rPr>
                        <a:t>()</a:t>
                      </a:r>
                      <a:endParaRPr lang="en-US" sz="1500" b="0" dirty="0">
                        <a:effectLst/>
                        <a:latin typeface="+mn-lt"/>
                        <a:ea typeface="Courier New" charset="0"/>
                        <a:cs typeface="Courier New" charset="0"/>
                      </a:endParaRPr>
                    </a:p>
                  </a:txBody>
                  <a:tcPr marL="51435" marR="51435" marT="0" marB="0"/>
                </a:tc>
                <a:tc>
                  <a:txBody>
                    <a:bodyPr/>
                    <a:lstStyle/>
                    <a:p>
                      <a:r>
                        <a:rPr lang="en-US" sz="1500" kern="1200" dirty="0">
                          <a:solidFill>
                            <a:schemeClr val="dk1"/>
                          </a:solidFill>
                          <a:effectLst/>
                          <a:latin typeface="+mn-lt"/>
                          <a:ea typeface="Courier New" charset="0"/>
                          <a:cs typeface="Courier New" charset="0"/>
                        </a:rPr>
                        <a:t>Pair with summarize() to analyze groups within a dataset</a:t>
                      </a:r>
                    </a:p>
                  </a:txBody>
                  <a:tcPr marL="51435" marR="51435" marT="0" marB="0"/>
                </a:tc>
                <a:extLst>
                  <a:ext uri="{0D108BD9-81ED-4DB2-BD59-A6C34878D82A}">
                    <a16:rowId xmlns:a16="http://schemas.microsoft.com/office/drawing/2014/main" val="10005"/>
                  </a:ext>
                </a:extLst>
              </a:tr>
              <a:tr h="334993">
                <a:tc>
                  <a:txBody>
                    <a:bodyPr/>
                    <a:lstStyle/>
                    <a:p>
                      <a:pPr marL="0" marR="0">
                        <a:spcBef>
                          <a:spcPts val="0"/>
                        </a:spcBef>
                        <a:spcAft>
                          <a:spcPts val="0"/>
                        </a:spcAft>
                      </a:pPr>
                      <a:r>
                        <a:rPr lang="en-US" sz="1500" b="0" dirty="0" err="1">
                          <a:effectLst/>
                          <a:latin typeface="+mn-lt"/>
                          <a:ea typeface="Courier New" charset="0"/>
                          <a:cs typeface="Courier New" charset="0"/>
                        </a:rPr>
                        <a:t>inner_join</a:t>
                      </a:r>
                      <a:r>
                        <a:rPr lang="en-US" sz="1500" b="0" dirty="0">
                          <a:effectLst/>
                          <a:latin typeface="+mn-lt"/>
                          <a:ea typeface="Courier New" charset="0"/>
                          <a:cs typeface="Courier New" charset="0"/>
                        </a:rPr>
                        <a:t>()</a:t>
                      </a:r>
                    </a:p>
                  </a:txBody>
                  <a:tcPr marL="51435" marR="51435" marT="0" marB="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n-lt"/>
                          <a:ea typeface="Courier New" charset="0"/>
                          <a:cs typeface="Courier New" charset="0"/>
                        </a:rPr>
                        <a:t>Join two tables</a:t>
                      </a:r>
                    </a:p>
                  </a:txBody>
                  <a:tcPr marL="51435" marR="51435" marT="0" marB="0"/>
                </a:tc>
                <a:extLst>
                  <a:ext uri="{0D108BD9-81ED-4DB2-BD59-A6C34878D82A}">
                    <a16:rowId xmlns:a16="http://schemas.microsoft.com/office/drawing/2014/main" val="10006"/>
                  </a:ext>
                </a:extLst>
              </a:tr>
              <a:tr h="334993">
                <a:tc>
                  <a:txBody>
                    <a:bodyPr/>
                    <a:lstStyle/>
                    <a:p>
                      <a:pPr marL="0" marR="0">
                        <a:spcBef>
                          <a:spcPts val="0"/>
                        </a:spcBef>
                        <a:spcAft>
                          <a:spcPts val="0"/>
                        </a:spcAft>
                      </a:pPr>
                      <a:r>
                        <a:rPr lang="en-US" sz="1500" b="0" dirty="0">
                          <a:effectLst/>
                          <a:latin typeface="+mn-lt"/>
                          <a:ea typeface="Courier New" charset="0"/>
                          <a:cs typeface="Courier New" charset="0"/>
                        </a:rPr>
                        <a:t>mutate()</a:t>
                      </a:r>
                    </a:p>
                  </a:txBody>
                  <a:tcPr marL="51435" marR="51435" marT="0" marB="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n-lt"/>
                          <a:ea typeface="Courier New" charset="0"/>
                          <a:cs typeface="Courier New" charset="0"/>
                        </a:rPr>
                        <a:t>Create</a:t>
                      </a:r>
                      <a:r>
                        <a:rPr lang="en-US" sz="1500" kern="1200" baseline="0" dirty="0">
                          <a:solidFill>
                            <a:schemeClr val="dk1"/>
                          </a:solidFill>
                          <a:effectLst/>
                          <a:latin typeface="+mn-lt"/>
                          <a:ea typeface="Courier New" charset="0"/>
                          <a:cs typeface="Courier New" charset="0"/>
                        </a:rPr>
                        <a:t> a new column</a:t>
                      </a:r>
                      <a:endParaRPr lang="en-US" sz="1500" kern="1200" dirty="0">
                        <a:solidFill>
                          <a:schemeClr val="dk1"/>
                        </a:solidFill>
                        <a:effectLst/>
                        <a:latin typeface="+mn-lt"/>
                        <a:ea typeface="Courier New" charset="0"/>
                        <a:cs typeface="Courier New" charset="0"/>
                      </a:endParaRPr>
                    </a:p>
                  </a:txBody>
                  <a:tcPr marL="51435" marR="51435" marT="0" marB="0"/>
                </a:tc>
                <a:extLst>
                  <a:ext uri="{0D108BD9-81ED-4DB2-BD59-A6C34878D82A}">
                    <a16:rowId xmlns:a16="http://schemas.microsoft.com/office/drawing/2014/main" val="10007"/>
                  </a:ext>
                </a:extLst>
              </a:tr>
              <a:tr h="334993">
                <a:tc>
                  <a:txBody>
                    <a:bodyPr/>
                    <a:lstStyle/>
                    <a:p>
                      <a:pPr marL="0" marR="0">
                        <a:spcBef>
                          <a:spcPts val="0"/>
                        </a:spcBef>
                        <a:spcAft>
                          <a:spcPts val="0"/>
                        </a:spcAft>
                      </a:pPr>
                      <a:r>
                        <a:rPr lang="en-US" sz="1500" b="0" dirty="0" err="1">
                          <a:effectLst/>
                          <a:latin typeface="+mn-lt"/>
                          <a:ea typeface="Courier New" charset="0"/>
                          <a:cs typeface="Courier New" charset="0"/>
                        </a:rPr>
                        <a:t>case_when</a:t>
                      </a:r>
                      <a:r>
                        <a:rPr lang="en-US" sz="1500" b="0" dirty="0">
                          <a:effectLst/>
                          <a:latin typeface="+mn-lt"/>
                          <a:ea typeface="Courier New" charset="0"/>
                          <a:cs typeface="Courier New" charset="0"/>
                        </a:rPr>
                        <a:t>()</a:t>
                      </a:r>
                    </a:p>
                  </a:txBody>
                  <a:tcPr marL="51435" marR="51435" marT="0" marB="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n-lt"/>
                          <a:ea typeface="Courier New" charset="0"/>
                          <a:cs typeface="Courier New" charset="0"/>
                        </a:rPr>
                        <a:t>Recode a column</a:t>
                      </a:r>
                    </a:p>
                  </a:txBody>
                  <a:tcPr marL="51435" marR="51435" marT="0" marB="0"/>
                </a:tc>
                <a:extLst>
                  <a:ext uri="{0D108BD9-81ED-4DB2-BD59-A6C34878D82A}">
                    <a16:rowId xmlns:a16="http://schemas.microsoft.com/office/drawing/2014/main" val="2767495429"/>
                  </a:ext>
                </a:extLst>
              </a:tr>
              <a:tr h="334993">
                <a:tc>
                  <a:txBody>
                    <a:bodyPr/>
                    <a:lstStyle/>
                    <a:p>
                      <a:pPr marL="0" marR="0">
                        <a:spcBef>
                          <a:spcPts val="0"/>
                        </a:spcBef>
                        <a:spcAft>
                          <a:spcPts val="0"/>
                        </a:spcAft>
                      </a:pPr>
                      <a:r>
                        <a:rPr lang="en-US" sz="1500" b="0" dirty="0">
                          <a:effectLst/>
                          <a:latin typeface="+mn-lt"/>
                          <a:ea typeface="Courier New" charset="0"/>
                          <a:cs typeface="Courier New" charset="0"/>
                        </a:rPr>
                        <a:t>distinct()</a:t>
                      </a:r>
                    </a:p>
                  </a:txBody>
                  <a:tcPr marL="51435" marR="51435" marT="0" marB="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n-lt"/>
                          <a:ea typeface="Courier New" charset="0"/>
                          <a:cs typeface="Courier New" charset="0"/>
                        </a:rPr>
                        <a:t>Select</a:t>
                      </a:r>
                      <a:r>
                        <a:rPr lang="en-US" sz="1500" kern="1200" baseline="0" dirty="0">
                          <a:solidFill>
                            <a:schemeClr val="dk1"/>
                          </a:solidFill>
                          <a:effectLst/>
                          <a:latin typeface="+mn-lt"/>
                          <a:ea typeface="Courier New" charset="0"/>
                          <a:cs typeface="Courier New" charset="0"/>
                        </a:rPr>
                        <a:t> distinct rows</a:t>
                      </a:r>
                      <a:endParaRPr lang="en-US" sz="1500" kern="1200" dirty="0">
                        <a:solidFill>
                          <a:schemeClr val="dk1"/>
                        </a:solidFill>
                        <a:effectLst/>
                        <a:latin typeface="+mn-lt"/>
                        <a:ea typeface="Courier New" charset="0"/>
                        <a:cs typeface="Courier New" charset="0"/>
                      </a:endParaRPr>
                    </a:p>
                  </a:txBody>
                  <a:tcPr marL="51435" marR="51435" marT="0" marB="0"/>
                </a:tc>
                <a:extLst>
                  <a:ext uri="{0D108BD9-81ED-4DB2-BD59-A6C34878D82A}">
                    <a16:rowId xmlns:a16="http://schemas.microsoft.com/office/drawing/2014/main" val="10008"/>
                  </a:ext>
                </a:extLst>
              </a:tr>
              <a:tr h="334993">
                <a:tc>
                  <a:txBody>
                    <a:bodyPr/>
                    <a:lstStyle/>
                    <a:p>
                      <a:pPr marL="0" marR="0">
                        <a:spcBef>
                          <a:spcPts val="0"/>
                        </a:spcBef>
                        <a:spcAft>
                          <a:spcPts val="0"/>
                        </a:spcAft>
                      </a:pPr>
                      <a:r>
                        <a:rPr lang="en-US" sz="1500" b="0" dirty="0" err="1">
                          <a:effectLst/>
                          <a:latin typeface="+mn-lt"/>
                          <a:ea typeface="Courier New" charset="0"/>
                          <a:cs typeface="Courier New" charset="0"/>
                        </a:rPr>
                        <a:t>sample_n</a:t>
                      </a:r>
                      <a:r>
                        <a:rPr lang="en-US" sz="1500" b="0" dirty="0">
                          <a:effectLst/>
                          <a:latin typeface="+mn-lt"/>
                          <a:ea typeface="Courier New" charset="0"/>
                          <a:cs typeface="Courier New" charset="0"/>
                        </a:rPr>
                        <a:t>() &amp;</a:t>
                      </a:r>
                      <a:r>
                        <a:rPr lang="en-US" sz="1500" b="0" baseline="0" dirty="0">
                          <a:effectLst/>
                          <a:latin typeface="+mn-lt"/>
                          <a:ea typeface="Courier New" charset="0"/>
                          <a:cs typeface="Courier New" charset="0"/>
                        </a:rPr>
                        <a:t> </a:t>
                      </a:r>
                      <a:r>
                        <a:rPr lang="en-US" sz="1500" b="0" dirty="0" err="1">
                          <a:effectLst/>
                          <a:latin typeface="+mn-lt"/>
                          <a:ea typeface="Courier New" charset="0"/>
                          <a:cs typeface="Courier New" charset="0"/>
                        </a:rPr>
                        <a:t>sample_frac</a:t>
                      </a:r>
                      <a:endParaRPr lang="en-US" sz="1500" b="0" dirty="0">
                        <a:effectLst/>
                        <a:latin typeface="+mn-lt"/>
                        <a:ea typeface="Courier New" charset="0"/>
                        <a:cs typeface="Courier New" charset="0"/>
                      </a:endParaRPr>
                    </a:p>
                  </a:txBody>
                  <a:tcPr marL="51435" marR="51435" marT="0" marB="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a:solidFill>
                            <a:schemeClr val="dk1"/>
                          </a:solidFill>
                          <a:effectLst/>
                          <a:latin typeface="+mn-lt"/>
                          <a:ea typeface="Courier New" charset="0"/>
                          <a:cs typeface="Courier New" charset="0"/>
                        </a:rPr>
                        <a:t>Select a random sample</a:t>
                      </a:r>
                      <a:r>
                        <a:rPr lang="en-US" sz="1500" kern="1200" baseline="0" dirty="0">
                          <a:solidFill>
                            <a:schemeClr val="dk1"/>
                          </a:solidFill>
                          <a:effectLst/>
                          <a:latin typeface="+mn-lt"/>
                          <a:ea typeface="Courier New" charset="0"/>
                          <a:cs typeface="Courier New" charset="0"/>
                        </a:rPr>
                        <a:t> by number or fraction</a:t>
                      </a:r>
                      <a:endParaRPr lang="en-US" sz="1500" kern="1200" dirty="0">
                        <a:solidFill>
                          <a:schemeClr val="dk1"/>
                        </a:solidFill>
                        <a:effectLst/>
                        <a:latin typeface="+mn-lt"/>
                        <a:ea typeface="Courier New" charset="0"/>
                        <a:cs typeface="Courier New" charset="0"/>
                      </a:endParaRPr>
                    </a:p>
                  </a:txBody>
                  <a:tcPr marL="51435" marR="51435" marT="0" marB="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265961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AE9EA-142E-EC46-A687-6823424FECAF}"/>
              </a:ext>
            </a:extLst>
          </p:cNvPr>
          <p:cNvSpPr>
            <a:spLocks noGrp="1"/>
          </p:cNvSpPr>
          <p:nvPr>
            <p:ph type="title"/>
          </p:nvPr>
        </p:nvSpPr>
        <p:spPr/>
        <p:txBody>
          <a:bodyPr/>
          <a:lstStyle/>
          <a:p>
            <a:r>
              <a:rPr lang="en-US" dirty="0"/>
              <a:t>Input files</a:t>
            </a:r>
          </a:p>
        </p:txBody>
      </p:sp>
      <p:sp>
        <p:nvSpPr>
          <p:cNvPr id="3" name="Content Placeholder 2">
            <a:extLst>
              <a:ext uri="{FF2B5EF4-FFF2-40B4-BE49-F238E27FC236}">
                <a16:creationId xmlns:a16="http://schemas.microsoft.com/office/drawing/2014/main" id="{59314A7D-8FD8-054E-B5C9-A3E80C7F3799}"/>
              </a:ext>
            </a:extLst>
          </p:cNvPr>
          <p:cNvSpPr>
            <a:spLocks noGrp="1"/>
          </p:cNvSpPr>
          <p:nvPr>
            <p:ph idx="1"/>
          </p:nvPr>
        </p:nvSpPr>
        <p:spPr/>
        <p:txBody>
          <a:bodyPr/>
          <a:lstStyle/>
          <a:p>
            <a:r>
              <a:rPr lang="en-US" dirty="0"/>
              <a:t>Text</a:t>
            </a:r>
          </a:p>
          <a:p>
            <a:r>
              <a:rPr lang="en-US" dirty="0"/>
              <a:t>Spreadsheet</a:t>
            </a:r>
          </a:p>
          <a:p>
            <a:r>
              <a:rPr lang="en-US" dirty="0"/>
              <a:t>Database</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E7AB8FE2-ECCC-EC4F-A4B8-CD88F0B675C4}"/>
              </a:ext>
            </a:extLst>
          </p:cNvPr>
          <p:cNvSpPr>
            <a:spLocks noGrp="1"/>
          </p:cNvSpPr>
          <p:nvPr>
            <p:ph type="sldNum" sz="quarter" idx="12"/>
          </p:nvPr>
        </p:nvSpPr>
        <p:spPr/>
        <p:txBody>
          <a:bodyPr/>
          <a:lstStyle/>
          <a:p>
            <a:pPr>
              <a:defRPr/>
            </a:pPr>
            <a:fld id="{EFCBF975-5784-E84D-AD4C-0AE23DB3F7FE}" type="slidenum">
              <a:rPr lang="en-US" smtClean="0"/>
              <a:pPr>
                <a:defRPr/>
              </a:pPr>
              <a:t>8</a:t>
            </a:fld>
            <a:endParaRPr lang="en-US"/>
          </a:p>
        </p:txBody>
      </p:sp>
    </p:spTree>
    <p:extLst>
      <p:ext uri="{BB962C8B-B14F-4D97-AF65-F5344CB8AC3E}">
        <p14:creationId xmlns:p14="http://schemas.microsoft.com/office/powerpoint/2010/main" val="3754519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E501B-A209-A347-98B9-9E9DD0C91188}"/>
              </a:ext>
            </a:extLst>
          </p:cNvPr>
          <p:cNvSpPr>
            <a:spLocks noGrp="1"/>
          </p:cNvSpPr>
          <p:nvPr>
            <p:ph type="title"/>
          </p:nvPr>
        </p:nvSpPr>
        <p:spPr/>
        <p:txBody>
          <a:bodyPr/>
          <a:lstStyle/>
          <a:p>
            <a:r>
              <a:rPr lang="en-US" dirty="0"/>
              <a:t>Descriptive analytics</a:t>
            </a:r>
          </a:p>
        </p:txBody>
      </p:sp>
      <p:sp>
        <p:nvSpPr>
          <p:cNvPr id="3" name="Content Placeholder 2">
            <a:extLst>
              <a:ext uri="{FF2B5EF4-FFF2-40B4-BE49-F238E27FC236}">
                <a16:creationId xmlns:a16="http://schemas.microsoft.com/office/drawing/2014/main" id="{07603806-CAD6-C74F-AE0D-FCA873E7BA7B}"/>
              </a:ext>
            </a:extLst>
          </p:cNvPr>
          <p:cNvSpPr>
            <a:spLocks noGrp="1"/>
          </p:cNvSpPr>
          <p:nvPr>
            <p:ph idx="1"/>
          </p:nvPr>
        </p:nvSpPr>
        <p:spPr/>
        <p:txBody>
          <a:bodyPr/>
          <a:lstStyle/>
          <a:p>
            <a:r>
              <a:rPr lang="en-US" dirty="0"/>
              <a:t>Tables</a:t>
            </a:r>
          </a:p>
          <a:p>
            <a:r>
              <a:rPr lang="en-US" dirty="0"/>
              <a:t>Graphs</a:t>
            </a:r>
          </a:p>
          <a:p>
            <a:r>
              <a:rPr lang="en-US" dirty="0"/>
              <a:t>Maps</a:t>
            </a:r>
          </a:p>
        </p:txBody>
      </p:sp>
    </p:spTree>
    <p:extLst>
      <p:ext uri="{BB962C8B-B14F-4D97-AF65-F5344CB8AC3E}">
        <p14:creationId xmlns:p14="http://schemas.microsoft.com/office/powerpoint/2010/main" val="33606801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11867</TotalTime>
  <Words>1522</Words>
  <Application>Microsoft Macintosh PowerPoint</Application>
  <PresentationFormat>On-screen Show (4:3)</PresentationFormat>
  <Paragraphs>296</Paragraphs>
  <Slides>50</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Courier New</vt:lpstr>
      <vt:lpstr>Times</vt:lpstr>
      <vt:lpstr>Office Theme</vt:lpstr>
      <vt:lpstr>Exploratory</vt:lpstr>
      <vt:lpstr>PowerPoint Presentation</vt:lpstr>
      <vt:lpstr>Skills development</vt:lpstr>
      <vt:lpstr>Data wrangling</vt:lpstr>
      <vt:lpstr>Normalization</vt:lpstr>
      <vt:lpstr>Normalizing a spreadsheet</vt:lpstr>
      <vt:lpstr>dplyr - A grammar of data manipulation</vt:lpstr>
      <vt:lpstr>Input files</vt:lpstr>
      <vt:lpstr>Descriptive analytics</vt:lpstr>
      <vt:lpstr>EX1: Class walk through</vt:lpstr>
      <vt:lpstr>PowerPoint Presentation</vt:lpstr>
      <vt:lpstr>EX1: Class walk through (cont.)</vt:lpstr>
      <vt:lpstr>PowerPoint Presentation</vt:lpstr>
      <vt:lpstr>EX1: Class walk through (cont.)</vt:lpstr>
      <vt:lpstr>PowerPoint Presentation</vt:lpstr>
      <vt:lpstr>Class assignment #1</vt:lpstr>
      <vt:lpstr>World energy production</vt:lpstr>
      <vt:lpstr>PowerPoint Presentation</vt:lpstr>
      <vt:lpstr>PowerPoint Presentation</vt:lpstr>
      <vt:lpstr>Explanatory analytics</vt:lpstr>
      <vt:lpstr>Ex2: Class walk through (cont)</vt:lpstr>
      <vt:lpstr>PowerPoint Presentation</vt:lpstr>
      <vt:lpstr>Ex2: Class walk through</vt:lpstr>
      <vt:lpstr>PowerPoint Presentation</vt:lpstr>
      <vt:lpstr>Ex2: Class walk through</vt:lpstr>
      <vt:lpstr>Ex2: Class walk through</vt:lpstr>
      <vt:lpstr>PowerPoint Presentation</vt:lpstr>
      <vt:lpstr>Predicting or setting price</vt:lpstr>
      <vt:lpstr>Class assignment #2</vt:lpstr>
      <vt:lpstr>New York City bike counts</vt:lpstr>
      <vt:lpstr>New York City bike counts</vt:lpstr>
      <vt:lpstr>PowerPoint Presentation</vt:lpstr>
      <vt:lpstr>Trips analysis</vt:lpstr>
      <vt:lpstr>Residuals analysis</vt:lpstr>
      <vt:lpstr>Predictive analytics</vt:lpstr>
      <vt:lpstr>Ex 3: Class walk through</vt:lpstr>
      <vt:lpstr>Ex 3: Class walk through (cont)</vt:lpstr>
      <vt:lpstr>PowerPoint Presentation</vt:lpstr>
      <vt:lpstr>Class assignment #3</vt:lpstr>
      <vt:lpstr>PowerPoint Presentation</vt:lpstr>
      <vt:lpstr>PowerPoint Presentation</vt:lpstr>
      <vt:lpstr>Weekly sales forecast</vt:lpstr>
      <vt:lpstr>Prescriptive analytics</vt:lpstr>
      <vt:lpstr>Class walk through</vt:lpstr>
      <vt:lpstr>Association rule mining:  basket of goods analysis</vt:lpstr>
      <vt:lpstr>Class walk through (cont)</vt:lpstr>
      <vt:lpstr>Class work through (cont)</vt:lpstr>
      <vt:lpstr>Class assignment #4</vt:lpstr>
      <vt:lpstr>PowerPoint Presentation</vt:lpstr>
      <vt:lpstr>PowerPoint Presentation</vt:lpstr>
    </vt:vector>
  </TitlesOfParts>
  <Company>The University of Georgia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Data</dc:title>
  <cp:lastModifiedBy>Nikhil Srinivasan</cp:lastModifiedBy>
  <cp:revision>188</cp:revision>
  <cp:lastPrinted>2018-07-06T12:40:27Z</cp:lastPrinted>
  <dcterms:created xsi:type="dcterms:W3CDTF">2010-12-22T17:46:51Z</dcterms:created>
  <dcterms:modified xsi:type="dcterms:W3CDTF">2020-04-21T17:59:36Z</dcterms:modified>
</cp:coreProperties>
</file>